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29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14998699" r:id="rId2"/>
    <p:sldId id="14999185" r:id="rId3"/>
    <p:sldId id="14998703" r:id="rId4"/>
    <p:sldId id="14998704" r:id="rId5"/>
    <p:sldId id="14999186" r:id="rId6"/>
    <p:sldId id="14999187" r:id="rId7"/>
    <p:sldId id="14999188" r:id="rId8"/>
    <p:sldId id="14999189" r:id="rId9"/>
    <p:sldId id="14999191" r:id="rId10"/>
    <p:sldId id="14999192" r:id="rId11"/>
    <p:sldId id="14998819" r:id="rId12"/>
    <p:sldId id="14999194" r:id="rId13"/>
    <p:sldId id="14998705" r:id="rId14"/>
    <p:sldId id="14999193" r:id="rId15"/>
    <p:sldId id="14999133" r:id="rId16"/>
    <p:sldId id="14999195" r:id="rId17"/>
    <p:sldId id="14999134" r:id="rId18"/>
    <p:sldId id="14999196" r:id="rId19"/>
    <p:sldId id="14999135" r:id="rId20"/>
    <p:sldId id="14999197" r:id="rId21"/>
    <p:sldId id="14999248" r:id="rId22"/>
    <p:sldId id="14999249" r:id="rId23"/>
    <p:sldId id="14999136" r:id="rId24"/>
    <p:sldId id="14999198" r:id="rId25"/>
    <p:sldId id="14999250" r:id="rId26"/>
    <p:sldId id="14999137" r:id="rId27"/>
    <p:sldId id="14999199" r:id="rId28"/>
    <p:sldId id="14999251" r:id="rId29"/>
    <p:sldId id="14999138" r:id="rId30"/>
    <p:sldId id="14999200" r:id="rId31"/>
    <p:sldId id="14999252" r:id="rId32"/>
    <p:sldId id="14999253" r:id="rId33"/>
    <p:sldId id="14998706" r:id="rId34"/>
    <p:sldId id="14999201" r:id="rId35"/>
    <p:sldId id="14999127" r:id="rId36"/>
    <p:sldId id="14999216" r:id="rId37"/>
    <p:sldId id="14999145" r:id="rId38"/>
    <p:sldId id="14999202" r:id="rId39"/>
    <p:sldId id="14999146" r:id="rId40"/>
    <p:sldId id="14999203" r:id="rId41"/>
    <p:sldId id="14999204" r:id="rId42"/>
    <p:sldId id="14999205" r:id="rId43"/>
    <p:sldId id="14999147" r:id="rId44"/>
    <p:sldId id="14999206" r:id="rId45"/>
    <p:sldId id="14999207" r:id="rId46"/>
    <p:sldId id="14999208" r:id="rId47"/>
    <p:sldId id="14999148" r:id="rId48"/>
    <p:sldId id="14999209" r:id="rId49"/>
    <p:sldId id="14999149" r:id="rId50"/>
    <p:sldId id="14999210" r:id="rId51"/>
    <p:sldId id="14999211" r:id="rId52"/>
    <p:sldId id="14999150" r:id="rId53"/>
    <p:sldId id="14999212" r:id="rId54"/>
    <p:sldId id="14999151" r:id="rId55"/>
    <p:sldId id="14999213" r:id="rId56"/>
    <p:sldId id="14999152" r:id="rId57"/>
    <p:sldId id="14999214" r:id="rId58"/>
    <p:sldId id="14999215" r:id="rId59"/>
    <p:sldId id="14999128" r:id="rId60"/>
    <p:sldId id="14999217" r:id="rId61"/>
    <p:sldId id="14999157" r:id="rId62"/>
    <p:sldId id="14999218" r:id="rId63"/>
    <p:sldId id="14999158" r:id="rId64"/>
    <p:sldId id="14999219" r:id="rId65"/>
    <p:sldId id="14999159" r:id="rId66"/>
    <p:sldId id="14999220" r:id="rId67"/>
    <p:sldId id="14999160" r:id="rId68"/>
    <p:sldId id="14999221" r:id="rId69"/>
    <p:sldId id="14998707" r:id="rId70"/>
    <p:sldId id="14999223" r:id="rId71"/>
    <p:sldId id="14999166" r:id="rId72"/>
    <p:sldId id="14999224" r:id="rId73"/>
    <p:sldId id="14999167" r:id="rId74"/>
    <p:sldId id="14999225" r:id="rId75"/>
    <p:sldId id="14999168" r:id="rId76"/>
    <p:sldId id="14999227" r:id="rId77"/>
    <p:sldId id="14999169" r:id="rId78"/>
    <p:sldId id="14999226" r:id="rId79"/>
    <p:sldId id="14998708" r:id="rId80"/>
    <p:sldId id="14999229" r:id="rId81"/>
    <p:sldId id="14999230" r:id="rId82"/>
    <p:sldId id="14999231" r:id="rId83"/>
    <p:sldId id="14999232" r:id="rId84"/>
    <p:sldId id="14999174" r:id="rId85"/>
    <p:sldId id="14999228" r:id="rId86"/>
    <p:sldId id="14999175" r:id="rId87"/>
    <p:sldId id="14999233" r:id="rId88"/>
    <p:sldId id="14999234" r:id="rId89"/>
    <p:sldId id="14999235" r:id="rId90"/>
    <p:sldId id="14999178" r:id="rId91"/>
    <p:sldId id="14999236" r:id="rId92"/>
    <p:sldId id="14999179" r:id="rId93"/>
    <p:sldId id="14999237" r:id="rId94"/>
    <p:sldId id="14999238" r:id="rId95"/>
    <p:sldId id="14999239" r:id="rId96"/>
    <p:sldId id="14999240" r:id="rId97"/>
    <p:sldId id="14999184" r:id="rId98"/>
    <p:sldId id="14999241" r:id="rId99"/>
    <p:sldId id="14999242" r:id="rId100"/>
    <p:sldId id="14999243" r:id="rId101"/>
    <p:sldId id="14999244" r:id="rId102"/>
    <p:sldId id="14999245" r:id="rId103"/>
    <p:sldId id="14999246" r:id="rId104"/>
    <p:sldId id="14998709" r:id="rId105"/>
    <p:sldId id="14999247" r:id="rId106"/>
  </p:sldIdLst>
  <p:sldSz cx="12192000" cy="6858000"/>
  <p:notesSz cx="6858000" cy="9144000"/>
  <p:custDataLst>
    <p:tags r:id="rId10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9185"/>
            <p14:sldId id="14998703"/>
          </p14:sldIdLst>
        </p14:section>
        <p14:section name="1 Introduction" id="{637E6806-6333-4E52-B7F3-BF6EA9F20107}">
          <p14:sldIdLst>
            <p14:sldId id="14998704"/>
            <p14:sldId id="14999186"/>
            <p14:sldId id="14999187"/>
            <p14:sldId id="14999188"/>
            <p14:sldId id="14999189"/>
            <p14:sldId id="14999191"/>
            <p14:sldId id="14999192"/>
            <p14:sldId id="14998819"/>
            <p14:sldId id="14999194"/>
          </p14:sldIdLst>
        </p14:section>
        <p14:section name="2 Preliminaries" id="{069670B0-32C9-4D31-A922-C9B11834644C}">
          <p14:sldIdLst>
            <p14:sldId id="14998705"/>
            <p14:sldId id="14999193"/>
            <p14:sldId id="14999133"/>
            <p14:sldId id="14999195"/>
            <p14:sldId id="14999134"/>
            <p14:sldId id="14999196"/>
            <p14:sldId id="14999135"/>
            <p14:sldId id="14999197"/>
            <p14:sldId id="14999248"/>
            <p14:sldId id="14999249"/>
            <p14:sldId id="14999136"/>
            <p14:sldId id="14999198"/>
            <p14:sldId id="14999250"/>
            <p14:sldId id="14999137"/>
            <p14:sldId id="14999199"/>
            <p14:sldId id="14999251"/>
            <p14:sldId id="14999138"/>
            <p14:sldId id="14999200"/>
            <p14:sldId id="14999252"/>
            <p14:sldId id="14999253"/>
          </p14:sldIdLst>
        </p14:section>
        <p14:section name="3 Depth Estimation" id="{87623635-51BF-431E-9494-0954B919BEA8}">
          <p14:sldIdLst>
            <p14:sldId id="14998706"/>
            <p14:sldId id="14999201"/>
          </p14:sldIdLst>
        </p14:section>
        <p14:section name="3.1 Supervised" id="{5F74BCA0-7BF3-4D31-9DFA-2F90E7600D7B}">
          <p14:sldIdLst>
            <p14:sldId id="14999127"/>
            <p14:sldId id="14999216"/>
            <p14:sldId id="14999145"/>
            <p14:sldId id="14999202"/>
            <p14:sldId id="14999146"/>
            <p14:sldId id="14999203"/>
            <p14:sldId id="14999204"/>
            <p14:sldId id="14999205"/>
            <p14:sldId id="14999147"/>
            <p14:sldId id="14999206"/>
            <p14:sldId id="14999207"/>
            <p14:sldId id="14999208"/>
            <p14:sldId id="14999148"/>
            <p14:sldId id="14999209"/>
            <p14:sldId id="14999149"/>
            <p14:sldId id="14999210"/>
            <p14:sldId id="14999211"/>
            <p14:sldId id="14999150"/>
            <p14:sldId id="14999212"/>
            <p14:sldId id="14999151"/>
            <p14:sldId id="14999213"/>
            <p14:sldId id="14999152"/>
            <p14:sldId id="14999214"/>
            <p14:sldId id="14999215"/>
          </p14:sldIdLst>
        </p14:section>
        <p14:section name="3.2 Unsupervised &amp; Semi-supervised" id="{61359E78-D26C-49D3-BFB2-FD5A57B162FA}">
          <p14:sldIdLst>
            <p14:sldId id="14999128"/>
            <p14:sldId id="14999217"/>
            <p14:sldId id="14999157"/>
            <p14:sldId id="14999218"/>
            <p14:sldId id="14999158"/>
            <p14:sldId id="14999219"/>
            <p14:sldId id="14999159"/>
            <p14:sldId id="14999220"/>
            <p14:sldId id="14999160"/>
            <p14:sldId id="14999221"/>
          </p14:sldIdLst>
        </p14:section>
        <p14:section name="4 None Depth Estimation" id="{B8BC3ECF-9401-40D7-A64A-D807933B57C6}">
          <p14:sldIdLst>
            <p14:sldId id="14998707"/>
            <p14:sldId id="14999223"/>
            <p14:sldId id="14999166"/>
            <p14:sldId id="14999224"/>
            <p14:sldId id="14999167"/>
            <p14:sldId id="14999225"/>
            <p14:sldId id="14999168"/>
            <p14:sldId id="14999227"/>
            <p14:sldId id="14999169"/>
            <p14:sldId id="14999226"/>
          </p14:sldIdLst>
        </p14:section>
        <p14:section name="5 Discussions" id="{E76C1359-7CF5-4D7C-83DC-BAD21E8B5E63}">
          <p14:sldIdLst>
            <p14:sldId id="14998708"/>
            <p14:sldId id="14999229"/>
            <p14:sldId id="14999230"/>
            <p14:sldId id="14999231"/>
            <p14:sldId id="14999232"/>
            <p14:sldId id="14999174"/>
            <p14:sldId id="14999228"/>
            <p14:sldId id="14999175"/>
            <p14:sldId id="14999233"/>
            <p14:sldId id="14999234"/>
            <p14:sldId id="14999235"/>
            <p14:sldId id="14999178"/>
            <p14:sldId id="14999236"/>
            <p14:sldId id="14999179"/>
            <p14:sldId id="14999237"/>
            <p14:sldId id="14999238"/>
            <p14:sldId id="14999239"/>
            <p14:sldId id="14999240"/>
            <p14:sldId id="14999184"/>
            <p14:sldId id="14999241"/>
            <p14:sldId id="14999242"/>
            <p14:sldId id="14999243"/>
            <p14:sldId id="14999244"/>
            <p14:sldId id="14999245"/>
            <p14:sldId id="14999246"/>
          </p14:sldIdLst>
        </p14:section>
        <p14:section name="6 Conclusion" id="{4FDACACF-BC08-4776-A2CD-87FFBE2111A3}">
          <p14:sldIdLst>
            <p14:sldId id="14998709"/>
            <p14:sldId id="149992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D9D9D9"/>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678" autoAdjust="0"/>
  </p:normalViewPr>
  <p:slideViewPr>
    <p:cSldViewPr snapToGrid="0">
      <p:cViewPr varScale="1">
        <p:scale>
          <a:sx n="111" d="100"/>
          <a:sy n="111" d="100"/>
        </p:scale>
        <p:origin x="1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gs" Target="tags/tag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12/28/2024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12/28/2024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12/28/2024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12/28/2024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12/28/2024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12/28/2024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12/28/2024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12/28/2024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12/28/2024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12/28/2024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12/28/2024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12/28/2024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12/28/2024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70.xml"/><Relationship Id="rId7"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868.xml"/><Relationship Id="rId4" Type="http://schemas.openxmlformats.org/officeDocument/2006/relationships/image" Target="../media/image1.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tags" Target="../tags/tag869.xml"/><Relationship Id="rId4" Type="http://schemas.openxmlformats.org/officeDocument/2006/relationships/image" Target="../media/image1.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870.xml"/><Relationship Id="rId4" Type="http://schemas.openxmlformats.org/officeDocument/2006/relationships/image" Target="../media/image1.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871.xml"/><Relationship Id="rId4" Type="http://schemas.openxmlformats.org/officeDocument/2006/relationships/image" Target="../media/image1.emf"/></Relationships>
</file>

<file path=ppt/slides/_rels/slide104.xml.rels><?xml version="1.0" encoding="UTF-8" standalone="yes"?>
<Relationships xmlns="http://schemas.openxmlformats.org/package/2006/relationships"><Relationship Id="rId8" Type="http://schemas.openxmlformats.org/officeDocument/2006/relationships/tags" Target="../tags/tag879.xml"/><Relationship Id="rId13" Type="http://schemas.openxmlformats.org/officeDocument/2006/relationships/tags" Target="../tags/tag884.xml"/><Relationship Id="rId18" Type="http://schemas.openxmlformats.org/officeDocument/2006/relationships/tags" Target="../tags/tag889.xml"/><Relationship Id="rId26" Type="http://schemas.openxmlformats.org/officeDocument/2006/relationships/slide" Target="slide69.xml"/><Relationship Id="rId3" Type="http://schemas.openxmlformats.org/officeDocument/2006/relationships/tags" Target="../tags/tag874.xml"/><Relationship Id="rId21" Type="http://schemas.openxmlformats.org/officeDocument/2006/relationships/tags" Target="../tags/tag892.xml"/><Relationship Id="rId7" Type="http://schemas.openxmlformats.org/officeDocument/2006/relationships/tags" Target="../tags/tag878.xml"/><Relationship Id="rId12" Type="http://schemas.openxmlformats.org/officeDocument/2006/relationships/tags" Target="../tags/tag883.xml"/><Relationship Id="rId17" Type="http://schemas.openxmlformats.org/officeDocument/2006/relationships/tags" Target="../tags/tag888.xml"/><Relationship Id="rId25" Type="http://schemas.openxmlformats.org/officeDocument/2006/relationships/slide" Target="slide79.xml"/><Relationship Id="rId2" Type="http://schemas.openxmlformats.org/officeDocument/2006/relationships/tags" Target="../tags/tag873.xml"/><Relationship Id="rId16" Type="http://schemas.openxmlformats.org/officeDocument/2006/relationships/tags" Target="../tags/tag887.xml"/><Relationship Id="rId20" Type="http://schemas.openxmlformats.org/officeDocument/2006/relationships/tags" Target="../tags/tag891.xml"/><Relationship Id="rId29" Type="http://schemas.openxmlformats.org/officeDocument/2006/relationships/slide" Target="slide4.xml"/><Relationship Id="rId1" Type="http://schemas.openxmlformats.org/officeDocument/2006/relationships/tags" Target="../tags/tag872.xml"/><Relationship Id="rId6" Type="http://schemas.openxmlformats.org/officeDocument/2006/relationships/tags" Target="../tags/tag877.xml"/><Relationship Id="rId11" Type="http://schemas.openxmlformats.org/officeDocument/2006/relationships/tags" Target="../tags/tag882.xml"/><Relationship Id="rId24" Type="http://schemas.openxmlformats.org/officeDocument/2006/relationships/slide" Target="slide104.xml"/><Relationship Id="rId5" Type="http://schemas.openxmlformats.org/officeDocument/2006/relationships/tags" Target="../tags/tag876.xml"/><Relationship Id="rId15" Type="http://schemas.openxmlformats.org/officeDocument/2006/relationships/tags" Target="../tags/tag886.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881.xml"/><Relationship Id="rId19" Type="http://schemas.openxmlformats.org/officeDocument/2006/relationships/tags" Target="../tags/tag890.xml"/><Relationship Id="rId31" Type="http://schemas.openxmlformats.org/officeDocument/2006/relationships/image" Target="../media/image1.emf"/><Relationship Id="rId4" Type="http://schemas.openxmlformats.org/officeDocument/2006/relationships/tags" Target="../tags/tag875.xml"/><Relationship Id="rId9" Type="http://schemas.openxmlformats.org/officeDocument/2006/relationships/tags" Target="../tags/tag880.xml"/><Relationship Id="rId14" Type="http://schemas.openxmlformats.org/officeDocument/2006/relationships/tags" Target="../tags/tag885.xml"/><Relationship Id="rId22" Type="http://schemas.openxmlformats.org/officeDocument/2006/relationships/tags" Target="../tags/tag893.xml"/><Relationship Id="rId27" Type="http://schemas.openxmlformats.org/officeDocument/2006/relationships/slide" Target="slide33.xml"/><Relationship Id="rId30" Type="http://schemas.openxmlformats.org/officeDocument/2006/relationships/oleObject" Target="../embeddings/oleObject74.bin"/></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tags" Target="../tags/tag894.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15.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slide" Target="slide69.xml"/><Relationship Id="rId3" Type="http://schemas.openxmlformats.org/officeDocument/2006/relationships/tags" Target="../tags/tag79.xml"/><Relationship Id="rId21" Type="http://schemas.openxmlformats.org/officeDocument/2006/relationships/tags" Target="../tags/tag97.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slide" Target="slide79.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slide" Target="slide4.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slide" Target="slide104.xml"/><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slideLayout" Target="../slideLayouts/slideLayout6.xml"/><Relationship Id="rId28" Type="http://schemas.openxmlformats.org/officeDocument/2006/relationships/slide" Target="slide13.xml"/><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image" Target="../media/image1.emf"/><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slide" Target="slide33.xml"/><Relationship Id="rId30"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10" Type="http://schemas.openxmlformats.org/officeDocument/2006/relationships/image" Target="../media/image1.emf"/><Relationship Id="rId4" Type="http://schemas.openxmlformats.org/officeDocument/2006/relationships/tags" Target="../tags/tag102.xml"/><Relationship Id="rId9" Type="http://schemas.openxmlformats.org/officeDocument/2006/relationships/oleObject" Target="../embeddings/oleObject13.bin"/></Relationships>
</file>

<file path=ppt/slides/_rels/slide15.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slide" Target="slide23.xml"/><Relationship Id="rId3" Type="http://schemas.openxmlformats.org/officeDocument/2006/relationships/tags" Target="../tags/tag108.xml"/><Relationship Id="rId21" Type="http://schemas.openxmlformats.org/officeDocument/2006/relationships/tags" Target="../tags/tag126.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slide" Target="slide26.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slide" Target="slide15.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slide" Target="slide29.xm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slideLayout" Target="../slideLayouts/slideLayout6.xml"/><Relationship Id="rId28" Type="http://schemas.openxmlformats.org/officeDocument/2006/relationships/slide" Target="slide17.xml"/><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image" Target="../media/image1.emf"/><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slide" Target="slide19.xml"/><Relationship Id="rId30" Type="http://schemas.openxmlformats.org/officeDocument/2006/relationships/oleObject" Target="../embeddings/oleObject14.bin"/></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290.xml"/><Relationship Id="rId5" Type="http://schemas.openxmlformats.org/officeDocument/2006/relationships/image" Target="../media/image1.emf"/><Relationship Id="rId10" Type="http://schemas.openxmlformats.org/officeDocument/2006/relationships/image" Target="../media/image20.png"/><Relationship Id="rId4" Type="http://schemas.openxmlformats.org/officeDocument/2006/relationships/oleObject" Target="../embeddings/oleObject15.bin"/><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tags" Target="../tags/tag147.xml"/><Relationship Id="rId26" Type="http://schemas.openxmlformats.org/officeDocument/2006/relationships/slide" Target="slide19.xml"/><Relationship Id="rId3" Type="http://schemas.openxmlformats.org/officeDocument/2006/relationships/tags" Target="../tags/tag132.xml"/><Relationship Id="rId21" Type="http://schemas.openxmlformats.org/officeDocument/2006/relationships/tags" Target="../tags/tag150.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5" Type="http://schemas.openxmlformats.org/officeDocument/2006/relationships/slide" Target="slide23.xml"/><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tags" Target="../tags/tag149.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24" Type="http://schemas.openxmlformats.org/officeDocument/2006/relationships/slide" Target="slide26.xml"/><Relationship Id="rId5" Type="http://schemas.openxmlformats.org/officeDocument/2006/relationships/tags" Target="../tags/tag134.xml"/><Relationship Id="rId15" Type="http://schemas.openxmlformats.org/officeDocument/2006/relationships/tags" Target="../tags/tag144.xml"/><Relationship Id="rId23" Type="http://schemas.openxmlformats.org/officeDocument/2006/relationships/slide" Target="slide29.xml"/><Relationship Id="rId28" Type="http://schemas.openxmlformats.org/officeDocument/2006/relationships/slide" Target="slide15.xml"/><Relationship Id="rId10" Type="http://schemas.openxmlformats.org/officeDocument/2006/relationships/tags" Target="../tags/tag139.xml"/><Relationship Id="rId19" Type="http://schemas.openxmlformats.org/officeDocument/2006/relationships/tags" Target="../tags/tag148.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 Id="rId22" Type="http://schemas.openxmlformats.org/officeDocument/2006/relationships/slideLayout" Target="../slideLayouts/slideLayout6.xml"/><Relationship Id="rId27" Type="http://schemas.openxmlformats.org/officeDocument/2006/relationships/slide" Target="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9.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tags" Target="../tags/tag170.xml"/><Relationship Id="rId26" Type="http://schemas.openxmlformats.org/officeDocument/2006/relationships/slide" Target="slide19.xml"/><Relationship Id="rId3" Type="http://schemas.openxmlformats.org/officeDocument/2006/relationships/tags" Target="../tags/tag155.xml"/><Relationship Id="rId21" Type="http://schemas.openxmlformats.org/officeDocument/2006/relationships/tags" Target="../tags/tag173.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tags" Target="../tags/tag169.xml"/><Relationship Id="rId25" Type="http://schemas.openxmlformats.org/officeDocument/2006/relationships/slide" Target="slide23.xml"/><Relationship Id="rId2" Type="http://schemas.openxmlformats.org/officeDocument/2006/relationships/tags" Target="../tags/tag154.xml"/><Relationship Id="rId16" Type="http://schemas.openxmlformats.org/officeDocument/2006/relationships/tags" Target="../tags/tag168.xml"/><Relationship Id="rId20" Type="http://schemas.openxmlformats.org/officeDocument/2006/relationships/tags" Target="../tags/tag172.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24" Type="http://schemas.openxmlformats.org/officeDocument/2006/relationships/slide" Target="slide26.xml"/><Relationship Id="rId5" Type="http://schemas.openxmlformats.org/officeDocument/2006/relationships/tags" Target="../tags/tag157.xml"/><Relationship Id="rId15" Type="http://schemas.openxmlformats.org/officeDocument/2006/relationships/tags" Target="../tags/tag167.xml"/><Relationship Id="rId23" Type="http://schemas.openxmlformats.org/officeDocument/2006/relationships/slide" Target="slide29.xml"/><Relationship Id="rId28" Type="http://schemas.openxmlformats.org/officeDocument/2006/relationships/slide" Target="slide15.xml"/><Relationship Id="rId10" Type="http://schemas.openxmlformats.org/officeDocument/2006/relationships/tags" Target="../tags/tag162.xml"/><Relationship Id="rId19" Type="http://schemas.openxmlformats.org/officeDocument/2006/relationships/tags" Target="../tags/tag171.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 Id="rId22" Type="http://schemas.openxmlformats.org/officeDocument/2006/relationships/slideLayout" Target="../slideLayouts/slideLayout6.xml"/><Relationship Id="rId27"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3.xml.rels><?xml version="1.0" encoding="UTF-8" standalone="yes"?>
<Relationships xmlns="http://schemas.openxmlformats.org/package/2006/relationships"><Relationship Id="rId8" Type="http://schemas.openxmlformats.org/officeDocument/2006/relationships/tags" Target="../tags/tag187.xml"/><Relationship Id="rId13" Type="http://schemas.openxmlformats.org/officeDocument/2006/relationships/tags" Target="../tags/tag192.xml"/><Relationship Id="rId18" Type="http://schemas.openxmlformats.org/officeDocument/2006/relationships/tags" Target="../tags/tag197.xml"/><Relationship Id="rId26" Type="http://schemas.openxmlformats.org/officeDocument/2006/relationships/slide" Target="slide19.xml"/><Relationship Id="rId3" Type="http://schemas.openxmlformats.org/officeDocument/2006/relationships/tags" Target="../tags/tag182.xml"/><Relationship Id="rId21" Type="http://schemas.openxmlformats.org/officeDocument/2006/relationships/tags" Target="../tags/tag200.xml"/><Relationship Id="rId7" Type="http://schemas.openxmlformats.org/officeDocument/2006/relationships/tags" Target="../tags/tag186.xml"/><Relationship Id="rId12" Type="http://schemas.openxmlformats.org/officeDocument/2006/relationships/tags" Target="../tags/tag191.xml"/><Relationship Id="rId17" Type="http://schemas.openxmlformats.org/officeDocument/2006/relationships/tags" Target="../tags/tag196.xml"/><Relationship Id="rId25" Type="http://schemas.openxmlformats.org/officeDocument/2006/relationships/slide" Target="slide23.xml"/><Relationship Id="rId2" Type="http://schemas.openxmlformats.org/officeDocument/2006/relationships/tags" Target="../tags/tag181.xml"/><Relationship Id="rId16" Type="http://schemas.openxmlformats.org/officeDocument/2006/relationships/tags" Target="../tags/tag195.xml"/><Relationship Id="rId20" Type="http://schemas.openxmlformats.org/officeDocument/2006/relationships/tags" Target="../tags/tag199.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tags" Target="../tags/tag190.xml"/><Relationship Id="rId24" Type="http://schemas.openxmlformats.org/officeDocument/2006/relationships/slide" Target="slide26.xml"/><Relationship Id="rId5" Type="http://schemas.openxmlformats.org/officeDocument/2006/relationships/tags" Target="../tags/tag184.xml"/><Relationship Id="rId15" Type="http://schemas.openxmlformats.org/officeDocument/2006/relationships/tags" Target="../tags/tag194.xml"/><Relationship Id="rId23" Type="http://schemas.openxmlformats.org/officeDocument/2006/relationships/slide" Target="slide29.xml"/><Relationship Id="rId28" Type="http://schemas.openxmlformats.org/officeDocument/2006/relationships/slide" Target="slide15.xml"/><Relationship Id="rId10" Type="http://schemas.openxmlformats.org/officeDocument/2006/relationships/tags" Target="../tags/tag189.xml"/><Relationship Id="rId19" Type="http://schemas.openxmlformats.org/officeDocument/2006/relationships/tags" Target="../tags/tag198.xml"/><Relationship Id="rId4" Type="http://schemas.openxmlformats.org/officeDocument/2006/relationships/tags" Target="../tags/tag183.xml"/><Relationship Id="rId9" Type="http://schemas.openxmlformats.org/officeDocument/2006/relationships/tags" Target="../tags/tag188.xml"/><Relationship Id="rId14" Type="http://schemas.openxmlformats.org/officeDocument/2006/relationships/tags" Target="../tags/tag193.xml"/><Relationship Id="rId22" Type="http://schemas.openxmlformats.org/officeDocument/2006/relationships/slideLayout" Target="../slideLayouts/slideLayout6.xml"/><Relationship Id="rId27" Type="http://schemas.openxmlformats.org/officeDocument/2006/relationships/slide" Target="slide1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28.png"/><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6.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slide" Target="slide19.xml"/><Relationship Id="rId3" Type="http://schemas.openxmlformats.org/officeDocument/2006/relationships/tags" Target="../tags/tag207.xml"/><Relationship Id="rId21" Type="http://schemas.openxmlformats.org/officeDocument/2006/relationships/tags" Target="../tags/tag225.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slide" Target="slide23.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slide" Target="slide26.xml"/><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slide" Target="slide29.xml"/><Relationship Id="rId28" Type="http://schemas.openxmlformats.org/officeDocument/2006/relationships/slide" Target="slide15.xml"/><Relationship Id="rId10" Type="http://schemas.openxmlformats.org/officeDocument/2006/relationships/tags" Target="../tags/tag214.xml"/><Relationship Id="rId19" Type="http://schemas.openxmlformats.org/officeDocument/2006/relationships/tags" Target="../tags/tag223.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slideLayout" Target="../slideLayouts/slideLayout6.xml"/><Relationship Id="rId27" Type="http://schemas.openxmlformats.org/officeDocument/2006/relationships/slide" Target="slide17.xml"/></Relationships>
</file>

<file path=ppt/slides/_rels/slide27.xml.rels><?xml version="1.0" encoding="UTF-8" standalone="yes"?>
<Relationships xmlns="http://schemas.openxmlformats.org/package/2006/relationships"><Relationship Id="rId8" Type="http://schemas.openxmlformats.org/officeDocument/2006/relationships/hyperlink" Target="https://openaccess.thecvf.com/content_cvpr_2017/papers/Dai_ScanNet_Richly-Annotated_3D_CVPR_2017_paper.pdf" TargetMode="External"/><Relationship Id="rId3" Type="http://schemas.openxmlformats.org/officeDocument/2006/relationships/tags" Target="../tags/tag228.xml"/><Relationship Id="rId7" Type="http://schemas.openxmlformats.org/officeDocument/2006/relationships/image" Target="../media/image29.png"/><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slideLayout" Target="../slideLayouts/slideLayout2.xml"/><Relationship Id="rId9" Type="http://schemas.openxmlformats.org/officeDocument/2006/relationships/hyperlink" Target="https://citeseerx.ist.psu.edu/document?repid=rep1&amp;type=pdf&amp;doi=bd72d217109452d390113501daeb15db0c4f917b"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31.xml"/><Relationship Id="rId7" Type="http://schemas.openxmlformats.org/officeDocument/2006/relationships/oleObject" Target="../embeddings/oleObject23.bin"/><Relationship Id="rId12" Type="http://schemas.openxmlformats.org/officeDocument/2006/relationships/hyperlink" Target="https://openaccess.thecvf.com/content_CVPR_2020/papers/Yao_BlendedMVS_A_Large-Scale_Dataset_for_Generalized_Multi-View_Stereo_Networks_CVPR_2020_paper.pdf" TargetMode="Externa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slideLayout" Target="../slideLayouts/slideLayout2.xml"/><Relationship Id="rId11" Type="http://schemas.openxmlformats.org/officeDocument/2006/relationships/hyperlink" Target="https://openaccess.thecvf.com/content_cvpr_2017/papers/Schops_A_Multi-View_Stereo_CVPR_2017_paper.pdf" TargetMode="External"/><Relationship Id="rId5" Type="http://schemas.openxmlformats.org/officeDocument/2006/relationships/tags" Target="../tags/tag233.xml"/><Relationship Id="rId10" Type="http://schemas.openxmlformats.org/officeDocument/2006/relationships/hyperlink" Target="https://web.archive.org/web/20170612142454id_/http:/vladlen.info/papers/tanks-and-temples.pdf" TargetMode="External"/><Relationship Id="rId4" Type="http://schemas.openxmlformats.org/officeDocument/2006/relationships/tags" Target="../tags/tag232.xml"/><Relationship Id="rId9" Type="http://schemas.openxmlformats.org/officeDocument/2006/relationships/hyperlink" Target="https://publications.aston.ac.uk/id/eprint/28180/1/Large_scale_data_for_multiple_view_stereopsis.pdf" TargetMode="External"/></Relationships>
</file>

<file path=ppt/slides/_rels/slide29.xml.rels><?xml version="1.0" encoding="UTF-8" standalone="yes"?>
<Relationships xmlns="http://schemas.openxmlformats.org/package/2006/relationships"><Relationship Id="rId8" Type="http://schemas.openxmlformats.org/officeDocument/2006/relationships/tags" Target="../tags/tag241.xml"/><Relationship Id="rId13" Type="http://schemas.openxmlformats.org/officeDocument/2006/relationships/tags" Target="../tags/tag246.xml"/><Relationship Id="rId18" Type="http://schemas.openxmlformats.org/officeDocument/2006/relationships/tags" Target="../tags/tag251.xml"/><Relationship Id="rId26" Type="http://schemas.openxmlformats.org/officeDocument/2006/relationships/slide" Target="slide19.xml"/><Relationship Id="rId3" Type="http://schemas.openxmlformats.org/officeDocument/2006/relationships/tags" Target="../tags/tag236.xml"/><Relationship Id="rId21" Type="http://schemas.openxmlformats.org/officeDocument/2006/relationships/tags" Target="../tags/tag254.xml"/><Relationship Id="rId7" Type="http://schemas.openxmlformats.org/officeDocument/2006/relationships/tags" Target="../tags/tag240.xml"/><Relationship Id="rId12" Type="http://schemas.openxmlformats.org/officeDocument/2006/relationships/tags" Target="../tags/tag245.xml"/><Relationship Id="rId17" Type="http://schemas.openxmlformats.org/officeDocument/2006/relationships/tags" Target="../tags/tag250.xml"/><Relationship Id="rId25" Type="http://schemas.openxmlformats.org/officeDocument/2006/relationships/slide" Target="slide23.xml"/><Relationship Id="rId2" Type="http://schemas.openxmlformats.org/officeDocument/2006/relationships/tags" Target="../tags/tag235.xml"/><Relationship Id="rId16" Type="http://schemas.openxmlformats.org/officeDocument/2006/relationships/tags" Target="../tags/tag249.xml"/><Relationship Id="rId20" Type="http://schemas.openxmlformats.org/officeDocument/2006/relationships/tags" Target="../tags/tag253.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tags" Target="../tags/tag244.xml"/><Relationship Id="rId24" Type="http://schemas.openxmlformats.org/officeDocument/2006/relationships/slide" Target="slide26.xml"/><Relationship Id="rId5" Type="http://schemas.openxmlformats.org/officeDocument/2006/relationships/tags" Target="../tags/tag238.xml"/><Relationship Id="rId15" Type="http://schemas.openxmlformats.org/officeDocument/2006/relationships/tags" Target="../tags/tag248.xml"/><Relationship Id="rId23" Type="http://schemas.openxmlformats.org/officeDocument/2006/relationships/slide" Target="slide29.xml"/><Relationship Id="rId28" Type="http://schemas.openxmlformats.org/officeDocument/2006/relationships/slide" Target="slide15.xml"/><Relationship Id="rId10" Type="http://schemas.openxmlformats.org/officeDocument/2006/relationships/tags" Target="../tags/tag243.xml"/><Relationship Id="rId19" Type="http://schemas.openxmlformats.org/officeDocument/2006/relationships/tags" Target="../tags/tag252.xml"/><Relationship Id="rId4" Type="http://schemas.openxmlformats.org/officeDocument/2006/relationships/tags" Target="../tags/tag237.xml"/><Relationship Id="rId9" Type="http://schemas.openxmlformats.org/officeDocument/2006/relationships/tags" Target="../tags/tag242.xml"/><Relationship Id="rId14" Type="http://schemas.openxmlformats.org/officeDocument/2006/relationships/tags" Target="../tags/tag247.xml"/><Relationship Id="rId22" Type="http://schemas.openxmlformats.org/officeDocument/2006/relationships/slideLayout" Target="../slideLayouts/slideLayout6.xml"/><Relationship Id="rId27" Type="http://schemas.openxmlformats.org/officeDocument/2006/relationships/slide" Target="slide17.xml"/></Relationships>
</file>

<file path=ppt/slides/_rels/slide3.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slide" Target="slide33.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slide" Target="slide69.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oleObject" Target="../embeddings/oleObject3.bin"/><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slide" Target="slide79.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 Target="slide104.xml"/><Relationship Id="rId28" Type="http://schemas.openxmlformats.org/officeDocument/2006/relationships/slide" Target="slide4.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Layout" Target="../slideLayouts/slideLayout6.xml"/><Relationship Id="rId27" Type="http://schemas.openxmlformats.org/officeDocument/2006/relationships/slide" Target="slide13.xml"/><Relationship Id="rId30"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257.xml"/><Relationship Id="rId7" Type="http://schemas.openxmlformats.org/officeDocument/2006/relationships/slideLayout" Target="../slideLayouts/slideLayout2.xml"/><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tags" Target="../tags/tag260.xml"/><Relationship Id="rId5" Type="http://schemas.openxmlformats.org/officeDocument/2006/relationships/tags" Target="../tags/tag259.xml"/><Relationship Id="rId10" Type="http://schemas.openxmlformats.org/officeDocument/2006/relationships/image" Target="../media/image30.png"/><Relationship Id="rId4" Type="http://schemas.openxmlformats.org/officeDocument/2006/relationships/tags" Target="../tags/tag258.xml"/><Relationship Id="rId9" Type="http://schemas.openxmlformats.org/officeDocument/2006/relationships/image" Target="../media/image1.emf"/></Relationships>
</file>

<file path=ppt/slides/_rels/slide31.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image" Target="../media/image32.png"/><Relationship Id="rId3" Type="http://schemas.openxmlformats.org/officeDocument/2006/relationships/tags" Target="../tags/tag263.xml"/><Relationship Id="rId7" Type="http://schemas.openxmlformats.org/officeDocument/2006/relationships/tags" Target="../tags/tag267.xml"/><Relationship Id="rId12" Type="http://schemas.openxmlformats.org/officeDocument/2006/relationships/image" Target="../media/image31.png"/><Relationship Id="rId2" Type="http://schemas.openxmlformats.org/officeDocument/2006/relationships/tags" Target="../tags/tag262.xml"/><Relationship Id="rId16" Type="http://schemas.openxmlformats.org/officeDocument/2006/relationships/image" Target="../media/image35.png"/><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image" Target="../media/image1.emf"/><Relationship Id="rId5" Type="http://schemas.openxmlformats.org/officeDocument/2006/relationships/tags" Target="../tags/tag265.xml"/><Relationship Id="rId15" Type="http://schemas.openxmlformats.org/officeDocument/2006/relationships/image" Target="../media/image34.png"/><Relationship Id="rId10" Type="http://schemas.openxmlformats.org/officeDocument/2006/relationships/oleObject" Target="../embeddings/oleObject25.bin"/><Relationship Id="rId4" Type="http://schemas.openxmlformats.org/officeDocument/2006/relationships/tags" Target="../tags/tag264.xml"/><Relationship Id="rId9" Type="http://schemas.openxmlformats.org/officeDocument/2006/relationships/slideLayout" Target="../slideLayouts/slideLayout2.xml"/><Relationship Id="rId1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image" Target="../media/image37.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image" Target="../media/image36.png"/><Relationship Id="rId5" Type="http://schemas.openxmlformats.org/officeDocument/2006/relationships/tags" Target="../tags/tag273.xml"/><Relationship Id="rId10" Type="http://schemas.openxmlformats.org/officeDocument/2006/relationships/image" Target="../media/image1.emf"/><Relationship Id="rId4" Type="http://schemas.openxmlformats.org/officeDocument/2006/relationships/tags" Target="../tags/tag272.xml"/><Relationship Id="rId9" Type="http://schemas.openxmlformats.org/officeDocument/2006/relationships/oleObject" Target="../embeddings/oleObject26.bin"/></Relationships>
</file>

<file path=ppt/slides/_rels/slide33.xml.rels><?xml version="1.0" encoding="UTF-8" standalone="yes"?>
<Relationships xmlns="http://schemas.openxmlformats.org/package/2006/relationships"><Relationship Id="rId13" Type="http://schemas.openxmlformats.org/officeDocument/2006/relationships/tags" Target="../tags/tag288.xml"/><Relationship Id="rId18" Type="http://schemas.openxmlformats.org/officeDocument/2006/relationships/tags" Target="../tags/tag293.xml"/><Relationship Id="rId26" Type="http://schemas.openxmlformats.org/officeDocument/2006/relationships/tags" Target="../tags/tag301.xml"/><Relationship Id="rId39" Type="http://schemas.openxmlformats.org/officeDocument/2006/relationships/image" Target="../media/image1.emf"/><Relationship Id="rId21" Type="http://schemas.openxmlformats.org/officeDocument/2006/relationships/tags" Target="../tags/tag296.xml"/><Relationship Id="rId34" Type="http://schemas.openxmlformats.org/officeDocument/2006/relationships/slide" Target="slide35.xml"/><Relationship Id="rId7" Type="http://schemas.openxmlformats.org/officeDocument/2006/relationships/tags" Target="../tags/tag282.xml"/><Relationship Id="rId12" Type="http://schemas.openxmlformats.org/officeDocument/2006/relationships/tags" Target="../tags/tag287.xml"/><Relationship Id="rId17" Type="http://schemas.openxmlformats.org/officeDocument/2006/relationships/tags" Target="../tags/tag292.xml"/><Relationship Id="rId25" Type="http://schemas.openxmlformats.org/officeDocument/2006/relationships/tags" Target="../tags/tag300.xml"/><Relationship Id="rId33" Type="http://schemas.openxmlformats.org/officeDocument/2006/relationships/slide" Target="slide59.xml"/><Relationship Id="rId38" Type="http://schemas.openxmlformats.org/officeDocument/2006/relationships/oleObject" Target="../embeddings/oleObject27.bin"/><Relationship Id="rId2" Type="http://schemas.openxmlformats.org/officeDocument/2006/relationships/tags" Target="../tags/tag277.xml"/><Relationship Id="rId16" Type="http://schemas.openxmlformats.org/officeDocument/2006/relationships/tags" Target="../tags/tag291.xml"/><Relationship Id="rId20" Type="http://schemas.openxmlformats.org/officeDocument/2006/relationships/tags" Target="../tags/tag295.xml"/><Relationship Id="rId29" Type="http://schemas.openxmlformats.org/officeDocument/2006/relationships/slideLayout" Target="../slideLayouts/slideLayout6.xml"/><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tags" Target="../tags/tag286.xml"/><Relationship Id="rId24" Type="http://schemas.openxmlformats.org/officeDocument/2006/relationships/tags" Target="../tags/tag299.xml"/><Relationship Id="rId32" Type="http://schemas.openxmlformats.org/officeDocument/2006/relationships/slide" Target="slide69.xml"/><Relationship Id="rId37" Type="http://schemas.openxmlformats.org/officeDocument/2006/relationships/slide" Target="slide4.xml"/><Relationship Id="rId5" Type="http://schemas.openxmlformats.org/officeDocument/2006/relationships/tags" Target="../tags/tag280.xml"/><Relationship Id="rId15" Type="http://schemas.openxmlformats.org/officeDocument/2006/relationships/tags" Target="../tags/tag290.xml"/><Relationship Id="rId23" Type="http://schemas.openxmlformats.org/officeDocument/2006/relationships/tags" Target="../tags/tag298.xml"/><Relationship Id="rId28" Type="http://schemas.openxmlformats.org/officeDocument/2006/relationships/tags" Target="../tags/tag303.xml"/><Relationship Id="rId36" Type="http://schemas.openxmlformats.org/officeDocument/2006/relationships/slide" Target="slide13.xml"/><Relationship Id="rId10" Type="http://schemas.openxmlformats.org/officeDocument/2006/relationships/tags" Target="../tags/tag285.xml"/><Relationship Id="rId19" Type="http://schemas.openxmlformats.org/officeDocument/2006/relationships/tags" Target="../tags/tag294.xml"/><Relationship Id="rId31" Type="http://schemas.openxmlformats.org/officeDocument/2006/relationships/slide" Target="slide79.xml"/><Relationship Id="rId4" Type="http://schemas.openxmlformats.org/officeDocument/2006/relationships/tags" Target="../tags/tag279.xml"/><Relationship Id="rId9" Type="http://schemas.openxmlformats.org/officeDocument/2006/relationships/tags" Target="../tags/tag284.xml"/><Relationship Id="rId14" Type="http://schemas.openxmlformats.org/officeDocument/2006/relationships/tags" Target="../tags/tag289.xml"/><Relationship Id="rId22" Type="http://schemas.openxmlformats.org/officeDocument/2006/relationships/tags" Target="../tags/tag297.xml"/><Relationship Id="rId27" Type="http://schemas.openxmlformats.org/officeDocument/2006/relationships/tags" Target="../tags/tag302.xml"/><Relationship Id="rId30" Type="http://schemas.openxmlformats.org/officeDocument/2006/relationships/slide" Target="slide104.xml"/><Relationship Id="rId35" Type="http://schemas.openxmlformats.org/officeDocument/2006/relationships/slide" Target="slide33.xml"/><Relationship Id="rId8" Type="http://schemas.openxmlformats.org/officeDocument/2006/relationships/tags" Target="../tags/tag283.xml"/><Relationship Id="rId3" Type="http://schemas.openxmlformats.org/officeDocument/2006/relationships/tags" Target="../tags/tag278.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04.xml"/><Relationship Id="rId5" Type="http://schemas.openxmlformats.org/officeDocument/2006/relationships/image" Target="../media/image38.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13" Type="http://schemas.openxmlformats.org/officeDocument/2006/relationships/tags" Target="../tags/tag317.xml"/><Relationship Id="rId18" Type="http://schemas.openxmlformats.org/officeDocument/2006/relationships/tags" Target="../tags/tag322.xml"/><Relationship Id="rId26" Type="http://schemas.openxmlformats.org/officeDocument/2006/relationships/tags" Target="../tags/tag330.xml"/><Relationship Id="rId3" Type="http://schemas.openxmlformats.org/officeDocument/2006/relationships/tags" Target="../tags/tag307.xml"/><Relationship Id="rId21" Type="http://schemas.openxmlformats.org/officeDocument/2006/relationships/tags" Target="../tags/tag325.xml"/><Relationship Id="rId34" Type="http://schemas.openxmlformats.org/officeDocument/2006/relationships/slide" Target="slide33.xml"/><Relationship Id="rId7" Type="http://schemas.openxmlformats.org/officeDocument/2006/relationships/tags" Target="../tags/tag311.xml"/><Relationship Id="rId12" Type="http://schemas.openxmlformats.org/officeDocument/2006/relationships/tags" Target="../tags/tag316.xml"/><Relationship Id="rId17" Type="http://schemas.openxmlformats.org/officeDocument/2006/relationships/tags" Target="../tags/tag321.xml"/><Relationship Id="rId25" Type="http://schemas.openxmlformats.org/officeDocument/2006/relationships/tags" Target="../tags/tag329.xml"/><Relationship Id="rId33" Type="http://schemas.openxmlformats.org/officeDocument/2006/relationships/slide" Target="slide35.xml"/><Relationship Id="rId2" Type="http://schemas.openxmlformats.org/officeDocument/2006/relationships/tags" Target="../tags/tag306.xml"/><Relationship Id="rId16" Type="http://schemas.openxmlformats.org/officeDocument/2006/relationships/tags" Target="../tags/tag320.xml"/><Relationship Id="rId20" Type="http://schemas.openxmlformats.org/officeDocument/2006/relationships/tags" Target="../tags/tag324.xml"/><Relationship Id="rId29" Type="http://schemas.openxmlformats.org/officeDocument/2006/relationships/slide" Target="slide104.xml"/><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tags" Target="../tags/tag315.xml"/><Relationship Id="rId24" Type="http://schemas.openxmlformats.org/officeDocument/2006/relationships/tags" Target="../tags/tag328.xml"/><Relationship Id="rId32" Type="http://schemas.openxmlformats.org/officeDocument/2006/relationships/slide" Target="slide59.xml"/><Relationship Id="rId5" Type="http://schemas.openxmlformats.org/officeDocument/2006/relationships/tags" Target="../tags/tag309.xml"/><Relationship Id="rId15" Type="http://schemas.openxmlformats.org/officeDocument/2006/relationships/tags" Target="../tags/tag319.xml"/><Relationship Id="rId23" Type="http://schemas.openxmlformats.org/officeDocument/2006/relationships/tags" Target="../tags/tag327.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314.xml"/><Relationship Id="rId19" Type="http://schemas.openxmlformats.org/officeDocument/2006/relationships/tags" Target="../tags/tag323.xml"/><Relationship Id="rId31" Type="http://schemas.openxmlformats.org/officeDocument/2006/relationships/slide" Target="slide69.xml"/><Relationship Id="rId4" Type="http://schemas.openxmlformats.org/officeDocument/2006/relationships/tags" Target="../tags/tag308.xml"/><Relationship Id="rId9" Type="http://schemas.openxmlformats.org/officeDocument/2006/relationships/tags" Target="../tags/tag313.xml"/><Relationship Id="rId14" Type="http://schemas.openxmlformats.org/officeDocument/2006/relationships/tags" Target="../tags/tag318.xml"/><Relationship Id="rId22" Type="http://schemas.openxmlformats.org/officeDocument/2006/relationships/tags" Target="../tags/tag326.xml"/><Relationship Id="rId27" Type="http://schemas.openxmlformats.org/officeDocument/2006/relationships/tags" Target="../tags/tag331.xml"/><Relationship Id="rId30" Type="http://schemas.openxmlformats.org/officeDocument/2006/relationships/slide" Target="slide79.xml"/><Relationship Id="rId35" Type="http://schemas.openxmlformats.org/officeDocument/2006/relationships/slide" Target="slide13.xml"/><Relationship Id="rId8" Type="http://schemas.openxmlformats.org/officeDocument/2006/relationships/tags" Target="../tags/tag31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32.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13" Type="http://schemas.openxmlformats.org/officeDocument/2006/relationships/tags" Target="../tags/tag345.xml"/><Relationship Id="rId18" Type="http://schemas.openxmlformats.org/officeDocument/2006/relationships/tags" Target="../tags/tag350.xml"/><Relationship Id="rId26" Type="http://schemas.openxmlformats.org/officeDocument/2006/relationships/tags" Target="../tags/tag358.xml"/><Relationship Id="rId39" Type="http://schemas.openxmlformats.org/officeDocument/2006/relationships/slide" Target="slide37.xml"/><Relationship Id="rId21" Type="http://schemas.openxmlformats.org/officeDocument/2006/relationships/tags" Target="../tags/tag353.xml"/><Relationship Id="rId34" Type="http://schemas.openxmlformats.org/officeDocument/2006/relationships/slide" Target="slide52.xml"/><Relationship Id="rId7" Type="http://schemas.openxmlformats.org/officeDocument/2006/relationships/tags" Target="../tags/tag339.xml"/><Relationship Id="rId12" Type="http://schemas.openxmlformats.org/officeDocument/2006/relationships/tags" Target="../tags/tag344.xml"/><Relationship Id="rId17" Type="http://schemas.openxmlformats.org/officeDocument/2006/relationships/tags" Target="../tags/tag349.xml"/><Relationship Id="rId25" Type="http://schemas.openxmlformats.org/officeDocument/2006/relationships/tags" Target="../tags/tag357.xml"/><Relationship Id="rId33" Type="http://schemas.openxmlformats.org/officeDocument/2006/relationships/slide" Target="slide54.xml"/><Relationship Id="rId38" Type="http://schemas.openxmlformats.org/officeDocument/2006/relationships/slide" Target="slide39.xml"/><Relationship Id="rId2" Type="http://schemas.openxmlformats.org/officeDocument/2006/relationships/tags" Target="../tags/tag334.xml"/><Relationship Id="rId16" Type="http://schemas.openxmlformats.org/officeDocument/2006/relationships/tags" Target="../tags/tag348.xml"/><Relationship Id="rId20" Type="http://schemas.openxmlformats.org/officeDocument/2006/relationships/tags" Target="../tags/tag352.xml"/><Relationship Id="rId29" Type="http://schemas.openxmlformats.org/officeDocument/2006/relationships/slideLayout" Target="../slideLayouts/slideLayout6.xml"/><Relationship Id="rId1" Type="http://schemas.openxmlformats.org/officeDocument/2006/relationships/tags" Target="../tags/tag333.xml"/><Relationship Id="rId6" Type="http://schemas.openxmlformats.org/officeDocument/2006/relationships/tags" Target="../tags/tag338.xml"/><Relationship Id="rId11" Type="http://schemas.openxmlformats.org/officeDocument/2006/relationships/tags" Target="../tags/tag343.xml"/><Relationship Id="rId24" Type="http://schemas.openxmlformats.org/officeDocument/2006/relationships/tags" Target="../tags/tag356.xml"/><Relationship Id="rId32" Type="http://schemas.openxmlformats.org/officeDocument/2006/relationships/slide" Target="slide56.xml"/><Relationship Id="rId37" Type="http://schemas.openxmlformats.org/officeDocument/2006/relationships/slide" Target="slide43.xml"/><Relationship Id="rId5" Type="http://schemas.openxmlformats.org/officeDocument/2006/relationships/tags" Target="../tags/tag337.xml"/><Relationship Id="rId15" Type="http://schemas.openxmlformats.org/officeDocument/2006/relationships/tags" Target="../tags/tag347.xml"/><Relationship Id="rId23" Type="http://schemas.openxmlformats.org/officeDocument/2006/relationships/tags" Target="../tags/tag355.xml"/><Relationship Id="rId28" Type="http://schemas.openxmlformats.org/officeDocument/2006/relationships/tags" Target="../tags/tag360.xml"/><Relationship Id="rId36" Type="http://schemas.openxmlformats.org/officeDocument/2006/relationships/slide" Target="slide47.xml"/><Relationship Id="rId10" Type="http://schemas.openxmlformats.org/officeDocument/2006/relationships/tags" Target="../tags/tag342.xml"/><Relationship Id="rId19" Type="http://schemas.openxmlformats.org/officeDocument/2006/relationships/tags" Target="../tags/tag351.xml"/><Relationship Id="rId31" Type="http://schemas.openxmlformats.org/officeDocument/2006/relationships/image" Target="../media/image1.emf"/><Relationship Id="rId4" Type="http://schemas.openxmlformats.org/officeDocument/2006/relationships/tags" Target="../tags/tag336.xml"/><Relationship Id="rId9" Type="http://schemas.openxmlformats.org/officeDocument/2006/relationships/tags" Target="../tags/tag341.xml"/><Relationship Id="rId14" Type="http://schemas.openxmlformats.org/officeDocument/2006/relationships/tags" Target="../tags/tag346.xml"/><Relationship Id="rId22" Type="http://schemas.openxmlformats.org/officeDocument/2006/relationships/tags" Target="../tags/tag354.xml"/><Relationship Id="rId27" Type="http://schemas.openxmlformats.org/officeDocument/2006/relationships/tags" Target="../tags/tag359.xml"/><Relationship Id="rId30" Type="http://schemas.openxmlformats.org/officeDocument/2006/relationships/oleObject" Target="../embeddings/oleObject30.bin"/><Relationship Id="rId35" Type="http://schemas.openxmlformats.org/officeDocument/2006/relationships/slide" Target="slide49.xml"/><Relationship Id="rId8" Type="http://schemas.openxmlformats.org/officeDocument/2006/relationships/tags" Target="../tags/tag340.xml"/><Relationship Id="rId3" Type="http://schemas.openxmlformats.org/officeDocument/2006/relationships/tags" Target="../tags/tag335.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61.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13" Type="http://schemas.openxmlformats.org/officeDocument/2006/relationships/tags" Target="../tags/tag374.xml"/><Relationship Id="rId18" Type="http://schemas.openxmlformats.org/officeDocument/2006/relationships/tags" Target="../tags/tag379.xml"/><Relationship Id="rId26" Type="http://schemas.openxmlformats.org/officeDocument/2006/relationships/tags" Target="../tags/tag387.xml"/><Relationship Id="rId3" Type="http://schemas.openxmlformats.org/officeDocument/2006/relationships/tags" Target="../tags/tag364.xml"/><Relationship Id="rId21" Type="http://schemas.openxmlformats.org/officeDocument/2006/relationships/tags" Target="../tags/tag382.xml"/><Relationship Id="rId34" Type="http://schemas.openxmlformats.org/officeDocument/2006/relationships/slide" Target="slide43.xml"/><Relationship Id="rId7" Type="http://schemas.openxmlformats.org/officeDocument/2006/relationships/tags" Target="../tags/tag368.xml"/><Relationship Id="rId12" Type="http://schemas.openxmlformats.org/officeDocument/2006/relationships/tags" Target="../tags/tag373.xml"/><Relationship Id="rId17" Type="http://schemas.openxmlformats.org/officeDocument/2006/relationships/tags" Target="../tags/tag378.xml"/><Relationship Id="rId25" Type="http://schemas.openxmlformats.org/officeDocument/2006/relationships/tags" Target="../tags/tag386.xml"/><Relationship Id="rId33" Type="http://schemas.openxmlformats.org/officeDocument/2006/relationships/slide" Target="slide47.xml"/><Relationship Id="rId2" Type="http://schemas.openxmlformats.org/officeDocument/2006/relationships/tags" Target="../tags/tag363.xml"/><Relationship Id="rId16" Type="http://schemas.openxmlformats.org/officeDocument/2006/relationships/tags" Target="../tags/tag377.xml"/><Relationship Id="rId20" Type="http://schemas.openxmlformats.org/officeDocument/2006/relationships/tags" Target="../tags/tag381.xml"/><Relationship Id="rId29" Type="http://schemas.openxmlformats.org/officeDocument/2006/relationships/slide" Target="slide56.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tags" Target="../tags/tag372.xml"/><Relationship Id="rId24" Type="http://schemas.openxmlformats.org/officeDocument/2006/relationships/tags" Target="../tags/tag385.xml"/><Relationship Id="rId32" Type="http://schemas.openxmlformats.org/officeDocument/2006/relationships/slide" Target="slide49.xml"/><Relationship Id="rId5" Type="http://schemas.openxmlformats.org/officeDocument/2006/relationships/tags" Target="../tags/tag366.xml"/><Relationship Id="rId15" Type="http://schemas.openxmlformats.org/officeDocument/2006/relationships/tags" Target="../tags/tag376.xml"/><Relationship Id="rId23" Type="http://schemas.openxmlformats.org/officeDocument/2006/relationships/tags" Target="../tags/tag384.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371.xml"/><Relationship Id="rId19" Type="http://schemas.openxmlformats.org/officeDocument/2006/relationships/tags" Target="../tags/tag380.xml"/><Relationship Id="rId31" Type="http://schemas.openxmlformats.org/officeDocument/2006/relationships/slide" Target="slide52.xml"/><Relationship Id="rId4" Type="http://schemas.openxmlformats.org/officeDocument/2006/relationships/tags" Target="../tags/tag365.xml"/><Relationship Id="rId9" Type="http://schemas.openxmlformats.org/officeDocument/2006/relationships/tags" Target="../tags/tag370.xml"/><Relationship Id="rId14" Type="http://schemas.openxmlformats.org/officeDocument/2006/relationships/tags" Target="../tags/tag375.xml"/><Relationship Id="rId22" Type="http://schemas.openxmlformats.org/officeDocument/2006/relationships/tags" Target="../tags/tag383.xml"/><Relationship Id="rId27" Type="http://schemas.openxmlformats.org/officeDocument/2006/relationships/tags" Target="../tags/tag388.xml"/><Relationship Id="rId30" Type="http://schemas.openxmlformats.org/officeDocument/2006/relationships/slide" Target="slide54.xml"/><Relationship Id="rId35" Type="http://schemas.openxmlformats.org/officeDocument/2006/relationships/slide" Target="slide39.xml"/><Relationship Id="rId8" Type="http://schemas.openxmlformats.org/officeDocument/2006/relationships/tags" Target="../tags/tag369.xm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slide" Target="slide33.xml"/><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slide" Target="slide69.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slide" Target="slide79.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slide" Target="slide104.xml"/><Relationship Id="rId28" Type="http://schemas.openxmlformats.org/officeDocument/2006/relationships/slide" Target="slide4.xml"/><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89.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90.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91.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13" Type="http://schemas.openxmlformats.org/officeDocument/2006/relationships/tags" Target="../tags/tag404.xml"/><Relationship Id="rId18" Type="http://schemas.openxmlformats.org/officeDocument/2006/relationships/tags" Target="../tags/tag409.xml"/><Relationship Id="rId26" Type="http://schemas.openxmlformats.org/officeDocument/2006/relationships/tags" Target="../tags/tag417.xml"/><Relationship Id="rId3" Type="http://schemas.openxmlformats.org/officeDocument/2006/relationships/tags" Target="../tags/tag394.xml"/><Relationship Id="rId21" Type="http://schemas.openxmlformats.org/officeDocument/2006/relationships/tags" Target="../tags/tag412.xml"/><Relationship Id="rId34" Type="http://schemas.openxmlformats.org/officeDocument/2006/relationships/slide" Target="slide43.xml"/><Relationship Id="rId7" Type="http://schemas.openxmlformats.org/officeDocument/2006/relationships/tags" Target="../tags/tag398.xml"/><Relationship Id="rId12" Type="http://schemas.openxmlformats.org/officeDocument/2006/relationships/tags" Target="../tags/tag403.xml"/><Relationship Id="rId17" Type="http://schemas.openxmlformats.org/officeDocument/2006/relationships/tags" Target="../tags/tag408.xml"/><Relationship Id="rId25" Type="http://schemas.openxmlformats.org/officeDocument/2006/relationships/tags" Target="../tags/tag416.xml"/><Relationship Id="rId33" Type="http://schemas.openxmlformats.org/officeDocument/2006/relationships/slide" Target="slide47.xml"/><Relationship Id="rId2" Type="http://schemas.openxmlformats.org/officeDocument/2006/relationships/tags" Target="../tags/tag393.xml"/><Relationship Id="rId16" Type="http://schemas.openxmlformats.org/officeDocument/2006/relationships/tags" Target="../tags/tag407.xml"/><Relationship Id="rId20" Type="http://schemas.openxmlformats.org/officeDocument/2006/relationships/tags" Target="../tags/tag411.xml"/><Relationship Id="rId29" Type="http://schemas.openxmlformats.org/officeDocument/2006/relationships/slide" Target="slide56.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tags" Target="../tags/tag402.xml"/><Relationship Id="rId24" Type="http://schemas.openxmlformats.org/officeDocument/2006/relationships/tags" Target="../tags/tag415.xml"/><Relationship Id="rId32" Type="http://schemas.openxmlformats.org/officeDocument/2006/relationships/slide" Target="slide49.xml"/><Relationship Id="rId5" Type="http://schemas.openxmlformats.org/officeDocument/2006/relationships/tags" Target="../tags/tag396.xml"/><Relationship Id="rId15" Type="http://schemas.openxmlformats.org/officeDocument/2006/relationships/tags" Target="../tags/tag406.xml"/><Relationship Id="rId23" Type="http://schemas.openxmlformats.org/officeDocument/2006/relationships/tags" Target="../tags/tag414.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401.xml"/><Relationship Id="rId19" Type="http://schemas.openxmlformats.org/officeDocument/2006/relationships/tags" Target="../tags/tag410.xml"/><Relationship Id="rId31" Type="http://schemas.openxmlformats.org/officeDocument/2006/relationships/slide" Target="slide52.xml"/><Relationship Id="rId4" Type="http://schemas.openxmlformats.org/officeDocument/2006/relationships/tags" Target="../tags/tag395.xml"/><Relationship Id="rId9" Type="http://schemas.openxmlformats.org/officeDocument/2006/relationships/tags" Target="../tags/tag400.xml"/><Relationship Id="rId14" Type="http://schemas.openxmlformats.org/officeDocument/2006/relationships/tags" Target="../tags/tag405.xml"/><Relationship Id="rId22" Type="http://schemas.openxmlformats.org/officeDocument/2006/relationships/tags" Target="../tags/tag413.xml"/><Relationship Id="rId27" Type="http://schemas.openxmlformats.org/officeDocument/2006/relationships/tags" Target="../tags/tag418.xml"/><Relationship Id="rId30" Type="http://schemas.openxmlformats.org/officeDocument/2006/relationships/slide" Target="slide54.xml"/><Relationship Id="rId35" Type="http://schemas.openxmlformats.org/officeDocument/2006/relationships/slide" Target="slide39.xml"/><Relationship Id="rId8" Type="http://schemas.openxmlformats.org/officeDocument/2006/relationships/tags" Target="../tags/tag399.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419.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420.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421.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13" Type="http://schemas.openxmlformats.org/officeDocument/2006/relationships/tags" Target="../tags/tag434.xml"/><Relationship Id="rId18" Type="http://schemas.openxmlformats.org/officeDocument/2006/relationships/tags" Target="../tags/tag439.xml"/><Relationship Id="rId26" Type="http://schemas.openxmlformats.org/officeDocument/2006/relationships/tags" Target="../tags/tag447.xml"/><Relationship Id="rId3" Type="http://schemas.openxmlformats.org/officeDocument/2006/relationships/tags" Target="../tags/tag424.xml"/><Relationship Id="rId21" Type="http://schemas.openxmlformats.org/officeDocument/2006/relationships/tags" Target="../tags/tag442.xml"/><Relationship Id="rId34" Type="http://schemas.openxmlformats.org/officeDocument/2006/relationships/slide" Target="slide43.xml"/><Relationship Id="rId7" Type="http://schemas.openxmlformats.org/officeDocument/2006/relationships/tags" Target="../tags/tag428.xml"/><Relationship Id="rId12" Type="http://schemas.openxmlformats.org/officeDocument/2006/relationships/tags" Target="../tags/tag433.xml"/><Relationship Id="rId17" Type="http://schemas.openxmlformats.org/officeDocument/2006/relationships/tags" Target="../tags/tag438.xml"/><Relationship Id="rId25" Type="http://schemas.openxmlformats.org/officeDocument/2006/relationships/tags" Target="../tags/tag446.xml"/><Relationship Id="rId33" Type="http://schemas.openxmlformats.org/officeDocument/2006/relationships/slide" Target="slide47.xml"/><Relationship Id="rId2" Type="http://schemas.openxmlformats.org/officeDocument/2006/relationships/tags" Target="../tags/tag423.xml"/><Relationship Id="rId16" Type="http://schemas.openxmlformats.org/officeDocument/2006/relationships/tags" Target="../tags/tag437.xml"/><Relationship Id="rId20" Type="http://schemas.openxmlformats.org/officeDocument/2006/relationships/tags" Target="../tags/tag441.xml"/><Relationship Id="rId29" Type="http://schemas.openxmlformats.org/officeDocument/2006/relationships/slide" Target="slide56.xml"/><Relationship Id="rId1" Type="http://schemas.openxmlformats.org/officeDocument/2006/relationships/tags" Target="../tags/tag422.xml"/><Relationship Id="rId6" Type="http://schemas.openxmlformats.org/officeDocument/2006/relationships/tags" Target="../tags/tag427.xml"/><Relationship Id="rId11" Type="http://schemas.openxmlformats.org/officeDocument/2006/relationships/tags" Target="../tags/tag432.xml"/><Relationship Id="rId24" Type="http://schemas.openxmlformats.org/officeDocument/2006/relationships/tags" Target="../tags/tag445.xml"/><Relationship Id="rId32" Type="http://schemas.openxmlformats.org/officeDocument/2006/relationships/slide" Target="slide49.xml"/><Relationship Id="rId5" Type="http://schemas.openxmlformats.org/officeDocument/2006/relationships/tags" Target="../tags/tag426.xml"/><Relationship Id="rId15" Type="http://schemas.openxmlformats.org/officeDocument/2006/relationships/tags" Target="../tags/tag436.xml"/><Relationship Id="rId23" Type="http://schemas.openxmlformats.org/officeDocument/2006/relationships/tags" Target="../tags/tag444.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431.xml"/><Relationship Id="rId19" Type="http://schemas.openxmlformats.org/officeDocument/2006/relationships/tags" Target="../tags/tag440.xml"/><Relationship Id="rId31" Type="http://schemas.openxmlformats.org/officeDocument/2006/relationships/slide" Target="slide52.xml"/><Relationship Id="rId4" Type="http://schemas.openxmlformats.org/officeDocument/2006/relationships/tags" Target="../tags/tag425.xml"/><Relationship Id="rId9" Type="http://schemas.openxmlformats.org/officeDocument/2006/relationships/tags" Target="../tags/tag430.xml"/><Relationship Id="rId14" Type="http://schemas.openxmlformats.org/officeDocument/2006/relationships/tags" Target="../tags/tag435.xml"/><Relationship Id="rId22" Type="http://schemas.openxmlformats.org/officeDocument/2006/relationships/tags" Target="../tags/tag443.xml"/><Relationship Id="rId27" Type="http://schemas.openxmlformats.org/officeDocument/2006/relationships/tags" Target="../tags/tag448.xml"/><Relationship Id="rId30" Type="http://schemas.openxmlformats.org/officeDocument/2006/relationships/slide" Target="slide54.xml"/><Relationship Id="rId35" Type="http://schemas.openxmlformats.org/officeDocument/2006/relationships/slide" Target="slide39.xml"/><Relationship Id="rId8" Type="http://schemas.openxmlformats.org/officeDocument/2006/relationships/tags" Target="../tags/tag429.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449.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13" Type="http://schemas.openxmlformats.org/officeDocument/2006/relationships/tags" Target="../tags/tag462.xml"/><Relationship Id="rId18" Type="http://schemas.openxmlformats.org/officeDocument/2006/relationships/tags" Target="../tags/tag467.xml"/><Relationship Id="rId26" Type="http://schemas.openxmlformats.org/officeDocument/2006/relationships/tags" Target="../tags/tag475.xml"/><Relationship Id="rId3" Type="http://schemas.openxmlformats.org/officeDocument/2006/relationships/tags" Target="../tags/tag452.xml"/><Relationship Id="rId21" Type="http://schemas.openxmlformats.org/officeDocument/2006/relationships/tags" Target="../tags/tag470.xml"/><Relationship Id="rId34" Type="http://schemas.openxmlformats.org/officeDocument/2006/relationships/slide" Target="slide43.xml"/><Relationship Id="rId7" Type="http://schemas.openxmlformats.org/officeDocument/2006/relationships/tags" Target="../tags/tag456.xml"/><Relationship Id="rId12" Type="http://schemas.openxmlformats.org/officeDocument/2006/relationships/tags" Target="../tags/tag461.xml"/><Relationship Id="rId17" Type="http://schemas.openxmlformats.org/officeDocument/2006/relationships/tags" Target="../tags/tag466.xml"/><Relationship Id="rId25" Type="http://schemas.openxmlformats.org/officeDocument/2006/relationships/tags" Target="../tags/tag474.xml"/><Relationship Id="rId33" Type="http://schemas.openxmlformats.org/officeDocument/2006/relationships/slide" Target="slide47.xml"/><Relationship Id="rId2" Type="http://schemas.openxmlformats.org/officeDocument/2006/relationships/tags" Target="../tags/tag451.xml"/><Relationship Id="rId16" Type="http://schemas.openxmlformats.org/officeDocument/2006/relationships/tags" Target="../tags/tag465.xml"/><Relationship Id="rId20" Type="http://schemas.openxmlformats.org/officeDocument/2006/relationships/tags" Target="../tags/tag469.xml"/><Relationship Id="rId29" Type="http://schemas.openxmlformats.org/officeDocument/2006/relationships/slide" Target="slide56.xml"/><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tags" Target="../tags/tag460.xml"/><Relationship Id="rId24" Type="http://schemas.openxmlformats.org/officeDocument/2006/relationships/tags" Target="../tags/tag473.xml"/><Relationship Id="rId32" Type="http://schemas.openxmlformats.org/officeDocument/2006/relationships/slide" Target="slide49.xml"/><Relationship Id="rId5" Type="http://schemas.openxmlformats.org/officeDocument/2006/relationships/tags" Target="../tags/tag454.xml"/><Relationship Id="rId15" Type="http://schemas.openxmlformats.org/officeDocument/2006/relationships/tags" Target="../tags/tag464.xml"/><Relationship Id="rId23" Type="http://schemas.openxmlformats.org/officeDocument/2006/relationships/tags" Target="../tags/tag472.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459.xml"/><Relationship Id="rId19" Type="http://schemas.openxmlformats.org/officeDocument/2006/relationships/tags" Target="../tags/tag468.xml"/><Relationship Id="rId31" Type="http://schemas.openxmlformats.org/officeDocument/2006/relationships/slide" Target="slide52.xml"/><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tags" Target="../tags/tag463.xml"/><Relationship Id="rId22" Type="http://schemas.openxmlformats.org/officeDocument/2006/relationships/tags" Target="../tags/tag471.xml"/><Relationship Id="rId27" Type="http://schemas.openxmlformats.org/officeDocument/2006/relationships/tags" Target="../tags/tag476.xml"/><Relationship Id="rId30" Type="http://schemas.openxmlformats.org/officeDocument/2006/relationships/slide" Target="slide54.xml"/><Relationship Id="rId35" Type="http://schemas.openxmlformats.org/officeDocument/2006/relationships/slide" Target="slide39.xml"/><Relationship Id="rId8" Type="http://schemas.openxmlformats.org/officeDocument/2006/relationships/tags" Target="../tags/tag45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5.jpe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477.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478.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13" Type="http://schemas.openxmlformats.org/officeDocument/2006/relationships/tags" Target="../tags/tag491.xml"/><Relationship Id="rId18" Type="http://schemas.openxmlformats.org/officeDocument/2006/relationships/tags" Target="../tags/tag496.xml"/><Relationship Id="rId26" Type="http://schemas.openxmlformats.org/officeDocument/2006/relationships/tags" Target="../tags/tag504.xml"/><Relationship Id="rId3" Type="http://schemas.openxmlformats.org/officeDocument/2006/relationships/tags" Target="../tags/tag481.xml"/><Relationship Id="rId21" Type="http://schemas.openxmlformats.org/officeDocument/2006/relationships/tags" Target="../tags/tag499.xml"/><Relationship Id="rId34" Type="http://schemas.openxmlformats.org/officeDocument/2006/relationships/slide" Target="slide43.xml"/><Relationship Id="rId7" Type="http://schemas.openxmlformats.org/officeDocument/2006/relationships/tags" Target="../tags/tag485.xml"/><Relationship Id="rId12" Type="http://schemas.openxmlformats.org/officeDocument/2006/relationships/tags" Target="../tags/tag490.xml"/><Relationship Id="rId17" Type="http://schemas.openxmlformats.org/officeDocument/2006/relationships/tags" Target="../tags/tag495.xml"/><Relationship Id="rId25" Type="http://schemas.openxmlformats.org/officeDocument/2006/relationships/tags" Target="../tags/tag503.xml"/><Relationship Id="rId33" Type="http://schemas.openxmlformats.org/officeDocument/2006/relationships/slide" Target="slide47.xml"/><Relationship Id="rId2" Type="http://schemas.openxmlformats.org/officeDocument/2006/relationships/tags" Target="../tags/tag480.xml"/><Relationship Id="rId16" Type="http://schemas.openxmlformats.org/officeDocument/2006/relationships/tags" Target="../tags/tag494.xml"/><Relationship Id="rId20" Type="http://schemas.openxmlformats.org/officeDocument/2006/relationships/tags" Target="../tags/tag498.xml"/><Relationship Id="rId29" Type="http://schemas.openxmlformats.org/officeDocument/2006/relationships/slide" Target="slide56.xml"/><Relationship Id="rId1" Type="http://schemas.openxmlformats.org/officeDocument/2006/relationships/tags" Target="../tags/tag479.xml"/><Relationship Id="rId6" Type="http://schemas.openxmlformats.org/officeDocument/2006/relationships/tags" Target="../tags/tag484.xml"/><Relationship Id="rId11" Type="http://schemas.openxmlformats.org/officeDocument/2006/relationships/tags" Target="../tags/tag489.xml"/><Relationship Id="rId24" Type="http://schemas.openxmlformats.org/officeDocument/2006/relationships/tags" Target="../tags/tag502.xml"/><Relationship Id="rId32" Type="http://schemas.openxmlformats.org/officeDocument/2006/relationships/slide" Target="slide49.xml"/><Relationship Id="rId5" Type="http://schemas.openxmlformats.org/officeDocument/2006/relationships/tags" Target="../tags/tag483.xml"/><Relationship Id="rId15" Type="http://schemas.openxmlformats.org/officeDocument/2006/relationships/tags" Target="../tags/tag493.xml"/><Relationship Id="rId23" Type="http://schemas.openxmlformats.org/officeDocument/2006/relationships/tags" Target="../tags/tag501.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488.xml"/><Relationship Id="rId19" Type="http://schemas.openxmlformats.org/officeDocument/2006/relationships/tags" Target="../tags/tag497.xml"/><Relationship Id="rId31" Type="http://schemas.openxmlformats.org/officeDocument/2006/relationships/slide" Target="slide52.xml"/><Relationship Id="rId4" Type="http://schemas.openxmlformats.org/officeDocument/2006/relationships/tags" Target="../tags/tag482.xml"/><Relationship Id="rId9" Type="http://schemas.openxmlformats.org/officeDocument/2006/relationships/tags" Target="../tags/tag487.xml"/><Relationship Id="rId14" Type="http://schemas.openxmlformats.org/officeDocument/2006/relationships/tags" Target="../tags/tag492.xml"/><Relationship Id="rId22" Type="http://schemas.openxmlformats.org/officeDocument/2006/relationships/tags" Target="../tags/tag500.xml"/><Relationship Id="rId27" Type="http://schemas.openxmlformats.org/officeDocument/2006/relationships/tags" Target="../tags/tag505.xml"/><Relationship Id="rId30" Type="http://schemas.openxmlformats.org/officeDocument/2006/relationships/slide" Target="slide54.xml"/><Relationship Id="rId35" Type="http://schemas.openxmlformats.org/officeDocument/2006/relationships/slide" Target="slide39.xml"/><Relationship Id="rId8" Type="http://schemas.openxmlformats.org/officeDocument/2006/relationships/tags" Target="../tags/tag486.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506.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13" Type="http://schemas.openxmlformats.org/officeDocument/2006/relationships/tags" Target="../tags/tag519.xml"/><Relationship Id="rId18" Type="http://schemas.openxmlformats.org/officeDocument/2006/relationships/tags" Target="../tags/tag524.xml"/><Relationship Id="rId26" Type="http://schemas.openxmlformats.org/officeDocument/2006/relationships/tags" Target="../tags/tag532.xml"/><Relationship Id="rId3" Type="http://schemas.openxmlformats.org/officeDocument/2006/relationships/tags" Target="../tags/tag509.xml"/><Relationship Id="rId21" Type="http://schemas.openxmlformats.org/officeDocument/2006/relationships/tags" Target="../tags/tag527.xml"/><Relationship Id="rId34" Type="http://schemas.openxmlformats.org/officeDocument/2006/relationships/slide" Target="slide43.xml"/><Relationship Id="rId7" Type="http://schemas.openxmlformats.org/officeDocument/2006/relationships/tags" Target="../tags/tag513.xml"/><Relationship Id="rId12" Type="http://schemas.openxmlformats.org/officeDocument/2006/relationships/tags" Target="../tags/tag518.xml"/><Relationship Id="rId17" Type="http://schemas.openxmlformats.org/officeDocument/2006/relationships/tags" Target="../tags/tag523.xml"/><Relationship Id="rId25" Type="http://schemas.openxmlformats.org/officeDocument/2006/relationships/tags" Target="../tags/tag531.xml"/><Relationship Id="rId33" Type="http://schemas.openxmlformats.org/officeDocument/2006/relationships/slide" Target="slide47.xml"/><Relationship Id="rId2" Type="http://schemas.openxmlformats.org/officeDocument/2006/relationships/tags" Target="../tags/tag508.xml"/><Relationship Id="rId16" Type="http://schemas.openxmlformats.org/officeDocument/2006/relationships/tags" Target="../tags/tag522.xml"/><Relationship Id="rId20" Type="http://schemas.openxmlformats.org/officeDocument/2006/relationships/tags" Target="../tags/tag526.xml"/><Relationship Id="rId29" Type="http://schemas.openxmlformats.org/officeDocument/2006/relationships/slide" Target="slide56.xml"/><Relationship Id="rId1" Type="http://schemas.openxmlformats.org/officeDocument/2006/relationships/tags" Target="../tags/tag507.xml"/><Relationship Id="rId6" Type="http://schemas.openxmlformats.org/officeDocument/2006/relationships/tags" Target="../tags/tag512.xml"/><Relationship Id="rId11" Type="http://schemas.openxmlformats.org/officeDocument/2006/relationships/tags" Target="../tags/tag517.xml"/><Relationship Id="rId24" Type="http://schemas.openxmlformats.org/officeDocument/2006/relationships/tags" Target="../tags/tag530.xml"/><Relationship Id="rId32" Type="http://schemas.openxmlformats.org/officeDocument/2006/relationships/slide" Target="slide49.xml"/><Relationship Id="rId5" Type="http://schemas.openxmlformats.org/officeDocument/2006/relationships/tags" Target="../tags/tag511.xml"/><Relationship Id="rId15" Type="http://schemas.openxmlformats.org/officeDocument/2006/relationships/tags" Target="../tags/tag521.xml"/><Relationship Id="rId23" Type="http://schemas.openxmlformats.org/officeDocument/2006/relationships/tags" Target="../tags/tag529.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516.xml"/><Relationship Id="rId19" Type="http://schemas.openxmlformats.org/officeDocument/2006/relationships/tags" Target="../tags/tag525.xml"/><Relationship Id="rId31" Type="http://schemas.openxmlformats.org/officeDocument/2006/relationships/slide" Target="slide52.xml"/><Relationship Id="rId4" Type="http://schemas.openxmlformats.org/officeDocument/2006/relationships/tags" Target="../tags/tag510.xml"/><Relationship Id="rId9" Type="http://schemas.openxmlformats.org/officeDocument/2006/relationships/tags" Target="../tags/tag515.xml"/><Relationship Id="rId14" Type="http://schemas.openxmlformats.org/officeDocument/2006/relationships/tags" Target="../tags/tag520.xml"/><Relationship Id="rId22" Type="http://schemas.openxmlformats.org/officeDocument/2006/relationships/tags" Target="../tags/tag528.xml"/><Relationship Id="rId27" Type="http://schemas.openxmlformats.org/officeDocument/2006/relationships/tags" Target="../tags/tag533.xml"/><Relationship Id="rId30" Type="http://schemas.openxmlformats.org/officeDocument/2006/relationships/slide" Target="slide54.xml"/><Relationship Id="rId35" Type="http://schemas.openxmlformats.org/officeDocument/2006/relationships/slide" Target="slide39.xml"/><Relationship Id="rId8" Type="http://schemas.openxmlformats.org/officeDocument/2006/relationships/tags" Target="../tags/tag514.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534.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13" Type="http://schemas.openxmlformats.org/officeDocument/2006/relationships/tags" Target="../tags/tag547.xml"/><Relationship Id="rId18" Type="http://schemas.openxmlformats.org/officeDocument/2006/relationships/tags" Target="../tags/tag552.xml"/><Relationship Id="rId26" Type="http://schemas.openxmlformats.org/officeDocument/2006/relationships/tags" Target="../tags/tag560.xml"/><Relationship Id="rId3" Type="http://schemas.openxmlformats.org/officeDocument/2006/relationships/tags" Target="../tags/tag537.xml"/><Relationship Id="rId21" Type="http://schemas.openxmlformats.org/officeDocument/2006/relationships/tags" Target="../tags/tag555.xml"/><Relationship Id="rId34" Type="http://schemas.openxmlformats.org/officeDocument/2006/relationships/slide" Target="slide43.xml"/><Relationship Id="rId7" Type="http://schemas.openxmlformats.org/officeDocument/2006/relationships/tags" Target="../tags/tag541.xml"/><Relationship Id="rId12" Type="http://schemas.openxmlformats.org/officeDocument/2006/relationships/tags" Target="../tags/tag546.xml"/><Relationship Id="rId17" Type="http://schemas.openxmlformats.org/officeDocument/2006/relationships/tags" Target="../tags/tag551.xml"/><Relationship Id="rId25" Type="http://schemas.openxmlformats.org/officeDocument/2006/relationships/tags" Target="../tags/tag559.xml"/><Relationship Id="rId33" Type="http://schemas.openxmlformats.org/officeDocument/2006/relationships/slide" Target="slide47.xml"/><Relationship Id="rId2" Type="http://schemas.openxmlformats.org/officeDocument/2006/relationships/tags" Target="../tags/tag536.xml"/><Relationship Id="rId16" Type="http://schemas.openxmlformats.org/officeDocument/2006/relationships/tags" Target="../tags/tag550.xml"/><Relationship Id="rId20" Type="http://schemas.openxmlformats.org/officeDocument/2006/relationships/tags" Target="../tags/tag554.xml"/><Relationship Id="rId29" Type="http://schemas.openxmlformats.org/officeDocument/2006/relationships/slide" Target="slide56.xml"/><Relationship Id="rId1" Type="http://schemas.openxmlformats.org/officeDocument/2006/relationships/tags" Target="../tags/tag535.xml"/><Relationship Id="rId6" Type="http://schemas.openxmlformats.org/officeDocument/2006/relationships/tags" Target="../tags/tag540.xml"/><Relationship Id="rId11" Type="http://schemas.openxmlformats.org/officeDocument/2006/relationships/tags" Target="../tags/tag545.xml"/><Relationship Id="rId24" Type="http://schemas.openxmlformats.org/officeDocument/2006/relationships/tags" Target="../tags/tag558.xml"/><Relationship Id="rId32" Type="http://schemas.openxmlformats.org/officeDocument/2006/relationships/slide" Target="slide49.xml"/><Relationship Id="rId5" Type="http://schemas.openxmlformats.org/officeDocument/2006/relationships/tags" Target="../tags/tag539.xml"/><Relationship Id="rId15" Type="http://schemas.openxmlformats.org/officeDocument/2006/relationships/tags" Target="../tags/tag549.xml"/><Relationship Id="rId23" Type="http://schemas.openxmlformats.org/officeDocument/2006/relationships/tags" Target="../tags/tag557.xml"/><Relationship Id="rId28" Type="http://schemas.openxmlformats.org/officeDocument/2006/relationships/slideLayout" Target="../slideLayouts/slideLayout6.xml"/><Relationship Id="rId36" Type="http://schemas.openxmlformats.org/officeDocument/2006/relationships/slide" Target="slide37.xml"/><Relationship Id="rId10" Type="http://schemas.openxmlformats.org/officeDocument/2006/relationships/tags" Target="../tags/tag544.xml"/><Relationship Id="rId19" Type="http://schemas.openxmlformats.org/officeDocument/2006/relationships/tags" Target="../tags/tag553.xml"/><Relationship Id="rId31" Type="http://schemas.openxmlformats.org/officeDocument/2006/relationships/slide" Target="slide52.xml"/><Relationship Id="rId4" Type="http://schemas.openxmlformats.org/officeDocument/2006/relationships/tags" Target="../tags/tag538.xml"/><Relationship Id="rId9" Type="http://schemas.openxmlformats.org/officeDocument/2006/relationships/tags" Target="../tags/tag543.xml"/><Relationship Id="rId14" Type="http://schemas.openxmlformats.org/officeDocument/2006/relationships/tags" Target="../tags/tag548.xml"/><Relationship Id="rId22" Type="http://schemas.openxmlformats.org/officeDocument/2006/relationships/tags" Target="../tags/tag556.xml"/><Relationship Id="rId27" Type="http://schemas.openxmlformats.org/officeDocument/2006/relationships/tags" Target="../tags/tag561.xml"/><Relationship Id="rId30" Type="http://schemas.openxmlformats.org/officeDocument/2006/relationships/slide" Target="slide54.xml"/><Relationship Id="rId35" Type="http://schemas.openxmlformats.org/officeDocument/2006/relationships/slide" Target="slide39.xml"/><Relationship Id="rId8" Type="http://schemas.openxmlformats.org/officeDocument/2006/relationships/tags" Target="../tags/tag54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562.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563.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13" Type="http://schemas.openxmlformats.org/officeDocument/2006/relationships/tags" Target="../tags/tag576.xml"/><Relationship Id="rId18" Type="http://schemas.openxmlformats.org/officeDocument/2006/relationships/tags" Target="../tags/tag581.xml"/><Relationship Id="rId26" Type="http://schemas.openxmlformats.org/officeDocument/2006/relationships/tags" Target="../tags/tag589.xml"/><Relationship Id="rId3" Type="http://schemas.openxmlformats.org/officeDocument/2006/relationships/tags" Target="../tags/tag566.xml"/><Relationship Id="rId21" Type="http://schemas.openxmlformats.org/officeDocument/2006/relationships/tags" Target="../tags/tag584.xml"/><Relationship Id="rId34" Type="http://schemas.openxmlformats.org/officeDocument/2006/relationships/slide" Target="slide33.xml"/><Relationship Id="rId7" Type="http://schemas.openxmlformats.org/officeDocument/2006/relationships/tags" Target="../tags/tag570.xml"/><Relationship Id="rId12" Type="http://schemas.openxmlformats.org/officeDocument/2006/relationships/tags" Target="../tags/tag575.xml"/><Relationship Id="rId17" Type="http://schemas.openxmlformats.org/officeDocument/2006/relationships/tags" Target="../tags/tag580.xml"/><Relationship Id="rId25" Type="http://schemas.openxmlformats.org/officeDocument/2006/relationships/tags" Target="../tags/tag588.xml"/><Relationship Id="rId33" Type="http://schemas.openxmlformats.org/officeDocument/2006/relationships/slide" Target="slide35.xml"/><Relationship Id="rId2" Type="http://schemas.openxmlformats.org/officeDocument/2006/relationships/tags" Target="../tags/tag565.xml"/><Relationship Id="rId16" Type="http://schemas.openxmlformats.org/officeDocument/2006/relationships/tags" Target="../tags/tag579.xml"/><Relationship Id="rId20" Type="http://schemas.openxmlformats.org/officeDocument/2006/relationships/tags" Target="../tags/tag583.xml"/><Relationship Id="rId29" Type="http://schemas.openxmlformats.org/officeDocument/2006/relationships/slide" Target="slide104.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tags" Target="../tags/tag574.xml"/><Relationship Id="rId24" Type="http://schemas.openxmlformats.org/officeDocument/2006/relationships/tags" Target="../tags/tag587.xml"/><Relationship Id="rId32" Type="http://schemas.openxmlformats.org/officeDocument/2006/relationships/slide" Target="slide59.xml"/><Relationship Id="rId5" Type="http://schemas.openxmlformats.org/officeDocument/2006/relationships/tags" Target="../tags/tag568.xml"/><Relationship Id="rId15" Type="http://schemas.openxmlformats.org/officeDocument/2006/relationships/tags" Target="../tags/tag578.xml"/><Relationship Id="rId23" Type="http://schemas.openxmlformats.org/officeDocument/2006/relationships/tags" Target="../tags/tag586.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573.xml"/><Relationship Id="rId19" Type="http://schemas.openxmlformats.org/officeDocument/2006/relationships/tags" Target="../tags/tag582.xml"/><Relationship Id="rId31" Type="http://schemas.openxmlformats.org/officeDocument/2006/relationships/slide" Target="slide69.xml"/><Relationship Id="rId4" Type="http://schemas.openxmlformats.org/officeDocument/2006/relationships/tags" Target="../tags/tag567.xml"/><Relationship Id="rId9" Type="http://schemas.openxmlformats.org/officeDocument/2006/relationships/tags" Target="../tags/tag572.xml"/><Relationship Id="rId14" Type="http://schemas.openxmlformats.org/officeDocument/2006/relationships/tags" Target="../tags/tag577.xml"/><Relationship Id="rId22" Type="http://schemas.openxmlformats.org/officeDocument/2006/relationships/tags" Target="../tags/tag585.xml"/><Relationship Id="rId27" Type="http://schemas.openxmlformats.org/officeDocument/2006/relationships/tags" Target="../tags/tag590.xml"/><Relationship Id="rId30" Type="http://schemas.openxmlformats.org/officeDocument/2006/relationships/slide" Target="slide79.xml"/><Relationship Id="rId35" Type="http://schemas.openxmlformats.org/officeDocument/2006/relationships/slide" Target="slide13.xml"/><Relationship Id="rId8" Type="http://schemas.openxmlformats.org/officeDocument/2006/relationships/tags" Target="../tags/tag57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6.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591.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8" Type="http://schemas.openxmlformats.org/officeDocument/2006/relationships/tags" Target="../tags/tag599.xml"/><Relationship Id="rId13" Type="http://schemas.openxmlformats.org/officeDocument/2006/relationships/tags" Target="../tags/tag604.xml"/><Relationship Id="rId18" Type="http://schemas.openxmlformats.org/officeDocument/2006/relationships/slide" Target="slide65.xml"/><Relationship Id="rId3" Type="http://schemas.openxmlformats.org/officeDocument/2006/relationships/tags" Target="../tags/tag594.xml"/><Relationship Id="rId7" Type="http://schemas.openxmlformats.org/officeDocument/2006/relationships/tags" Target="../tags/tag598.xml"/><Relationship Id="rId12" Type="http://schemas.openxmlformats.org/officeDocument/2006/relationships/tags" Target="../tags/tag603.xml"/><Relationship Id="rId17" Type="http://schemas.openxmlformats.org/officeDocument/2006/relationships/slide" Target="slide67.xml"/><Relationship Id="rId2" Type="http://schemas.openxmlformats.org/officeDocument/2006/relationships/tags" Target="../tags/tag593.xml"/><Relationship Id="rId16" Type="http://schemas.openxmlformats.org/officeDocument/2006/relationships/slideLayout" Target="../slideLayouts/slideLayout6.xml"/><Relationship Id="rId20" Type="http://schemas.openxmlformats.org/officeDocument/2006/relationships/slide" Target="slide61.xml"/><Relationship Id="rId1" Type="http://schemas.openxmlformats.org/officeDocument/2006/relationships/tags" Target="../tags/tag592.xml"/><Relationship Id="rId6" Type="http://schemas.openxmlformats.org/officeDocument/2006/relationships/tags" Target="../tags/tag597.xml"/><Relationship Id="rId11" Type="http://schemas.openxmlformats.org/officeDocument/2006/relationships/tags" Target="../tags/tag602.xml"/><Relationship Id="rId5" Type="http://schemas.openxmlformats.org/officeDocument/2006/relationships/tags" Target="../tags/tag596.xml"/><Relationship Id="rId15" Type="http://schemas.openxmlformats.org/officeDocument/2006/relationships/tags" Target="../tags/tag606.xml"/><Relationship Id="rId10" Type="http://schemas.openxmlformats.org/officeDocument/2006/relationships/tags" Target="../tags/tag601.xml"/><Relationship Id="rId19" Type="http://schemas.openxmlformats.org/officeDocument/2006/relationships/slide" Target="slide63.xml"/><Relationship Id="rId4" Type="http://schemas.openxmlformats.org/officeDocument/2006/relationships/tags" Target="../tags/tag595.xml"/><Relationship Id="rId9" Type="http://schemas.openxmlformats.org/officeDocument/2006/relationships/tags" Target="../tags/tag600.xml"/><Relationship Id="rId14" Type="http://schemas.openxmlformats.org/officeDocument/2006/relationships/tags" Target="../tags/tag605.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607.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8" Type="http://schemas.openxmlformats.org/officeDocument/2006/relationships/tags" Target="../tags/tag615.xml"/><Relationship Id="rId13" Type="http://schemas.openxmlformats.org/officeDocument/2006/relationships/tags" Target="../tags/tag620.xml"/><Relationship Id="rId18" Type="http://schemas.openxmlformats.org/officeDocument/2006/relationships/slide" Target="slide65.xml"/><Relationship Id="rId3" Type="http://schemas.openxmlformats.org/officeDocument/2006/relationships/tags" Target="../tags/tag610.xml"/><Relationship Id="rId7" Type="http://schemas.openxmlformats.org/officeDocument/2006/relationships/tags" Target="../tags/tag614.xml"/><Relationship Id="rId12" Type="http://schemas.openxmlformats.org/officeDocument/2006/relationships/tags" Target="../tags/tag619.xml"/><Relationship Id="rId17" Type="http://schemas.openxmlformats.org/officeDocument/2006/relationships/slide" Target="slide67.xml"/><Relationship Id="rId2" Type="http://schemas.openxmlformats.org/officeDocument/2006/relationships/tags" Target="../tags/tag609.xml"/><Relationship Id="rId16" Type="http://schemas.openxmlformats.org/officeDocument/2006/relationships/slideLayout" Target="../slideLayouts/slideLayout6.xml"/><Relationship Id="rId20" Type="http://schemas.openxmlformats.org/officeDocument/2006/relationships/slide" Target="slide61.xml"/><Relationship Id="rId1" Type="http://schemas.openxmlformats.org/officeDocument/2006/relationships/tags" Target="../tags/tag608.xml"/><Relationship Id="rId6" Type="http://schemas.openxmlformats.org/officeDocument/2006/relationships/tags" Target="../tags/tag613.xml"/><Relationship Id="rId11" Type="http://schemas.openxmlformats.org/officeDocument/2006/relationships/tags" Target="../tags/tag618.xml"/><Relationship Id="rId5" Type="http://schemas.openxmlformats.org/officeDocument/2006/relationships/tags" Target="../tags/tag612.xml"/><Relationship Id="rId15" Type="http://schemas.openxmlformats.org/officeDocument/2006/relationships/tags" Target="../tags/tag622.xml"/><Relationship Id="rId10" Type="http://schemas.openxmlformats.org/officeDocument/2006/relationships/tags" Target="../tags/tag617.xml"/><Relationship Id="rId19" Type="http://schemas.openxmlformats.org/officeDocument/2006/relationships/slide" Target="slide63.xml"/><Relationship Id="rId4" Type="http://schemas.openxmlformats.org/officeDocument/2006/relationships/tags" Target="../tags/tag611.xml"/><Relationship Id="rId9" Type="http://schemas.openxmlformats.org/officeDocument/2006/relationships/tags" Target="../tags/tag616.xml"/><Relationship Id="rId14" Type="http://schemas.openxmlformats.org/officeDocument/2006/relationships/tags" Target="../tags/tag621.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623.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8" Type="http://schemas.openxmlformats.org/officeDocument/2006/relationships/tags" Target="../tags/tag631.xml"/><Relationship Id="rId13" Type="http://schemas.openxmlformats.org/officeDocument/2006/relationships/tags" Target="../tags/tag636.xml"/><Relationship Id="rId18" Type="http://schemas.openxmlformats.org/officeDocument/2006/relationships/slide" Target="slide65.xml"/><Relationship Id="rId3" Type="http://schemas.openxmlformats.org/officeDocument/2006/relationships/tags" Target="../tags/tag626.xml"/><Relationship Id="rId7" Type="http://schemas.openxmlformats.org/officeDocument/2006/relationships/tags" Target="../tags/tag630.xml"/><Relationship Id="rId12" Type="http://schemas.openxmlformats.org/officeDocument/2006/relationships/tags" Target="../tags/tag635.xml"/><Relationship Id="rId17" Type="http://schemas.openxmlformats.org/officeDocument/2006/relationships/slide" Target="slide67.xml"/><Relationship Id="rId2" Type="http://schemas.openxmlformats.org/officeDocument/2006/relationships/tags" Target="../tags/tag625.xml"/><Relationship Id="rId16" Type="http://schemas.openxmlformats.org/officeDocument/2006/relationships/slideLayout" Target="../slideLayouts/slideLayout6.xml"/><Relationship Id="rId20" Type="http://schemas.openxmlformats.org/officeDocument/2006/relationships/slide" Target="slide61.xml"/><Relationship Id="rId1" Type="http://schemas.openxmlformats.org/officeDocument/2006/relationships/tags" Target="../tags/tag624.xml"/><Relationship Id="rId6" Type="http://schemas.openxmlformats.org/officeDocument/2006/relationships/tags" Target="../tags/tag629.xml"/><Relationship Id="rId11" Type="http://schemas.openxmlformats.org/officeDocument/2006/relationships/tags" Target="../tags/tag634.xml"/><Relationship Id="rId5" Type="http://schemas.openxmlformats.org/officeDocument/2006/relationships/tags" Target="../tags/tag628.xml"/><Relationship Id="rId15" Type="http://schemas.openxmlformats.org/officeDocument/2006/relationships/tags" Target="../tags/tag638.xml"/><Relationship Id="rId10" Type="http://schemas.openxmlformats.org/officeDocument/2006/relationships/tags" Target="../tags/tag633.xml"/><Relationship Id="rId19" Type="http://schemas.openxmlformats.org/officeDocument/2006/relationships/slide" Target="slide63.xml"/><Relationship Id="rId4" Type="http://schemas.openxmlformats.org/officeDocument/2006/relationships/tags" Target="../tags/tag627.xml"/><Relationship Id="rId9" Type="http://schemas.openxmlformats.org/officeDocument/2006/relationships/tags" Target="../tags/tag632.xml"/><Relationship Id="rId14" Type="http://schemas.openxmlformats.org/officeDocument/2006/relationships/tags" Target="../tags/tag63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639.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8" Type="http://schemas.openxmlformats.org/officeDocument/2006/relationships/tags" Target="../tags/tag647.xml"/><Relationship Id="rId13" Type="http://schemas.openxmlformats.org/officeDocument/2006/relationships/tags" Target="../tags/tag652.xml"/><Relationship Id="rId18" Type="http://schemas.openxmlformats.org/officeDocument/2006/relationships/slide" Target="slide65.xml"/><Relationship Id="rId3" Type="http://schemas.openxmlformats.org/officeDocument/2006/relationships/tags" Target="../tags/tag642.xml"/><Relationship Id="rId7" Type="http://schemas.openxmlformats.org/officeDocument/2006/relationships/tags" Target="../tags/tag646.xml"/><Relationship Id="rId12" Type="http://schemas.openxmlformats.org/officeDocument/2006/relationships/tags" Target="../tags/tag651.xml"/><Relationship Id="rId17" Type="http://schemas.openxmlformats.org/officeDocument/2006/relationships/slide" Target="slide67.xml"/><Relationship Id="rId2" Type="http://schemas.openxmlformats.org/officeDocument/2006/relationships/tags" Target="../tags/tag641.xml"/><Relationship Id="rId16" Type="http://schemas.openxmlformats.org/officeDocument/2006/relationships/slideLayout" Target="../slideLayouts/slideLayout6.xml"/><Relationship Id="rId20" Type="http://schemas.openxmlformats.org/officeDocument/2006/relationships/slide" Target="slide61.xml"/><Relationship Id="rId1" Type="http://schemas.openxmlformats.org/officeDocument/2006/relationships/tags" Target="../tags/tag640.xml"/><Relationship Id="rId6" Type="http://schemas.openxmlformats.org/officeDocument/2006/relationships/tags" Target="../tags/tag645.xml"/><Relationship Id="rId11" Type="http://schemas.openxmlformats.org/officeDocument/2006/relationships/tags" Target="../tags/tag650.xml"/><Relationship Id="rId5" Type="http://schemas.openxmlformats.org/officeDocument/2006/relationships/tags" Target="../tags/tag644.xml"/><Relationship Id="rId15" Type="http://schemas.openxmlformats.org/officeDocument/2006/relationships/tags" Target="../tags/tag654.xml"/><Relationship Id="rId10" Type="http://schemas.openxmlformats.org/officeDocument/2006/relationships/tags" Target="../tags/tag649.xml"/><Relationship Id="rId19" Type="http://schemas.openxmlformats.org/officeDocument/2006/relationships/slide" Target="slide63.xml"/><Relationship Id="rId4" Type="http://schemas.openxmlformats.org/officeDocument/2006/relationships/tags" Target="../tags/tag643.xml"/><Relationship Id="rId9" Type="http://schemas.openxmlformats.org/officeDocument/2006/relationships/tags" Target="../tags/tag648.xml"/><Relationship Id="rId14" Type="http://schemas.openxmlformats.org/officeDocument/2006/relationships/tags" Target="../tags/tag653.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655.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8" Type="http://schemas.openxmlformats.org/officeDocument/2006/relationships/tags" Target="../tags/tag663.xml"/><Relationship Id="rId13" Type="http://schemas.openxmlformats.org/officeDocument/2006/relationships/tags" Target="../tags/tag668.xml"/><Relationship Id="rId18" Type="http://schemas.openxmlformats.org/officeDocument/2006/relationships/tags" Target="../tags/tag673.xml"/><Relationship Id="rId26" Type="http://schemas.openxmlformats.org/officeDocument/2006/relationships/slide" Target="slide33.xml"/><Relationship Id="rId3" Type="http://schemas.openxmlformats.org/officeDocument/2006/relationships/tags" Target="../tags/tag658.xml"/><Relationship Id="rId21" Type="http://schemas.openxmlformats.org/officeDocument/2006/relationships/tags" Target="../tags/tag676.xml"/><Relationship Id="rId7" Type="http://schemas.openxmlformats.org/officeDocument/2006/relationships/tags" Target="../tags/tag662.xml"/><Relationship Id="rId12" Type="http://schemas.openxmlformats.org/officeDocument/2006/relationships/tags" Target="../tags/tag667.xml"/><Relationship Id="rId17" Type="http://schemas.openxmlformats.org/officeDocument/2006/relationships/tags" Target="../tags/tag672.xml"/><Relationship Id="rId25" Type="http://schemas.openxmlformats.org/officeDocument/2006/relationships/slide" Target="slide69.xml"/><Relationship Id="rId2" Type="http://schemas.openxmlformats.org/officeDocument/2006/relationships/tags" Target="../tags/tag657.xml"/><Relationship Id="rId16" Type="http://schemas.openxmlformats.org/officeDocument/2006/relationships/tags" Target="../tags/tag671.xml"/><Relationship Id="rId20" Type="http://schemas.openxmlformats.org/officeDocument/2006/relationships/tags" Target="../tags/tag675.xml"/><Relationship Id="rId1" Type="http://schemas.openxmlformats.org/officeDocument/2006/relationships/tags" Target="../tags/tag656.xml"/><Relationship Id="rId6" Type="http://schemas.openxmlformats.org/officeDocument/2006/relationships/tags" Target="../tags/tag661.xml"/><Relationship Id="rId11" Type="http://schemas.openxmlformats.org/officeDocument/2006/relationships/tags" Target="../tags/tag666.xml"/><Relationship Id="rId24" Type="http://schemas.openxmlformats.org/officeDocument/2006/relationships/slide" Target="slide79.xml"/><Relationship Id="rId5" Type="http://schemas.openxmlformats.org/officeDocument/2006/relationships/tags" Target="../tags/tag660.xml"/><Relationship Id="rId15" Type="http://schemas.openxmlformats.org/officeDocument/2006/relationships/tags" Target="../tags/tag670.xml"/><Relationship Id="rId23" Type="http://schemas.openxmlformats.org/officeDocument/2006/relationships/slide" Target="slide104.xml"/><Relationship Id="rId28" Type="http://schemas.openxmlformats.org/officeDocument/2006/relationships/slide" Target="slide4.xml"/><Relationship Id="rId10" Type="http://schemas.openxmlformats.org/officeDocument/2006/relationships/tags" Target="../tags/tag665.xml"/><Relationship Id="rId19" Type="http://schemas.openxmlformats.org/officeDocument/2006/relationships/tags" Target="../tags/tag674.xml"/><Relationship Id="rId4" Type="http://schemas.openxmlformats.org/officeDocument/2006/relationships/tags" Target="../tags/tag659.xml"/><Relationship Id="rId9" Type="http://schemas.openxmlformats.org/officeDocument/2006/relationships/tags" Target="../tags/tag664.xml"/><Relationship Id="rId14" Type="http://schemas.openxmlformats.org/officeDocument/2006/relationships/tags" Target="../tags/tag669.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50.xml"/><Relationship Id="rId7" Type="http://schemas.openxmlformats.org/officeDocument/2006/relationships/oleObject" Target="../embeddings/oleObject6.bin"/><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image" Target="../media/image8.png"/><Relationship Id="rId4" Type="http://schemas.openxmlformats.org/officeDocument/2006/relationships/tags" Target="../tags/tag51.xml"/><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677.xml"/><Relationship Id="rId4" Type="http://schemas.openxmlformats.org/officeDocument/2006/relationships/image" Target="../media/image1.emf"/></Relationships>
</file>

<file path=ppt/slides/_rels/slide71.xml.rels><?xml version="1.0" encoding="UTF-8" standalone="yes"?>
<Relationships xmlns="http://schemas.openxmlformats.org/package/2006/relationships"><Relationship Id="rId8" Type="http://schemas.openxmlformats.org/officeDocument/2006/relationships/tags" Target="../tags/tag685.xml"/><Relationship Id="rId13" Type="http://schemas.openxmlformats.org/officeDocument/2006/relationships/tags" Target="../tags/tag690.xml"/><Relationship Id="rId18" Type="http://schemas.openxmlformats.org/officeDocument/2006/relationships/slide" Target="slide75.xml"/><Relationship Id="rId3" Type="http://schemas.openxmlformats.org/officeDocument/2006/relationships/tags" Target="../tags/tag680.xml"/><Relationship Id="rId7" Type="http://schemas.openxmlformats.org/officeDocument/2006/relationships/tags" Target="../tags/tag684.xml"/><Relationship Id="rId12" Type="http://schemas.openxmlformats.org/officeDocument/2006/relationships/tags" Target="../tags/tag689.xml"/><Relationship Id="rId17" Type="http://schemas.openxmlformats.org/officeDocument/2006/relationships/slide" Target="slide77.xml"/><Relationship Id="rId2" Type="http://schemas.openxmlformats.org/officeDocument/2006/relationships/tags" Target="../tags/tag679.xml"/><Relationship Id="rId16" Type="http://schemas.openxmlformats.org/officeDocument/2006/relationships/slideLayout" Target="../slideLayouts/slideLayout6.xml"/><Relationship Id="rId20" Type="http://schemas.openxmlformats.org/officeDocument/2006/relationships/slide" Target="slide71.xml"/><Relationship Id="rId1" Type="http://schemas.openxmlformats.org/officeDocument/2006/relationships/tags" Target="../tags/tag678.xml"/><Relationship Id="rId6" Type="http://schemas.openxmlformats.org/officeDocument/2006/relationships/tags" Target="../tags/tag683.xml"/><Relationship Id="rId11" Type="http://schemas.openxmlformats.org/officeDocument/2006/relationships/tags" Target="../tags/tag688.xml"/><Relationship Id="rId5" Type="http://schemas.openxmlformats.org/officeDocument/2006/relationships/tags" Target="../tags/tag682.xml"/><Relationship Id="rId15" Type="http://schemas.openxmlformats.org/officeDocument/2006/relationships/tags" Target="../tags/tag692.xml"/><Relationship Id="rId10" Type="http://schemas.openxmlformats.org/officeDocument/2006/relationships/tags" Target="../tags/tag687.xml"/><Relationship Id="rId19" Type="http://schemas.openxmlformats.org/officeDocument/2006/relationships/slide" Target="slide73.xml"/><Relationship Id="rId4" Type="http://schemas.openxmlformats.org/officeDocument/2006/relationships/tags" Target="../tags/tag681.xml"/><Relationship Id="rId9" Type="http://schemas.openxmlformats.org/officeDocument/2006/relationships/tags" Target="../tags/tag686.xml"/><Relationship Id="rId14" Type="http://schemas.openxmlformats.org/officeDocument/2006/relationships/tags" Target="../tags/tag691.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693.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8" Type="http://schemas.openxmlformats.org/officeDocument/2006/relationships/tags" Target="../tags/tag701.xml"/><Relationship Id="rId13" Type="http://schemas.openxmlformats.org/officeDocument/2006/relationships/tags" Target="../tags/tag706.xml"/><Relationship Id="rId18" Type="http://schemas.openxmlformats.org/officeDocument/2006/relationships/slide" Target="slide75.xml"/><Relationship Id="rId3" Type="http://schemas.openxmlformats.org/officeDocument/2006/relationships/tags" Target="../tags/tag696.xml"/><Relationship Id="rId7" Type="http://schemas.openxmlformats.org/officeDocument/2006/relationships/tags" Target="../tags/tag700.xml"/><Relationship Id="rId12" Type="http://schemas.openxmlformats.org/officeDocument/2006/relationships/tags" Target="../tags/tag705.xml"/><Relationship Id="rId17" Type="http://schemas.openxmlformats.org/officeDocument/2006/relationships/slide" Target="slide77.xml"/><Relationship Id="rId2" Type="http://schemas.openxmlformats.org/officeDocument/2006/relationships/tags" Target="../tags/tag695.xml"/><Relationship Id="rId16" Type="http://schemas.openxmlformats.org/officeDocument/2006/relationships/slideLayout" Target="../slideLayouts/slideLayout6.xml"/><Relationship Id="rId20" Type="http://schemas.openxmlformats.org/officeDocument/2006/relationships/slide" Target="slide71.xml"/><Relationship Id="rId1" Type="http://schemas.openxmlformats.org/officeDocument/2006/relationships/tags" Target="../tags/tag694.xml"/><Relationship Id="rId6" Type="http://schemas.openxmlformats.org/officeDocument/2006/relationships/tags" Target="../tags/tag699.xml"/><Relationship Id="rId11" Type="http://schemas.openxmlformats.org/officeDocument/2006/relationships/tags" Target="../tags/tag704.xml"/><Relationship Id="rId5" Type="http://schemas.openxmlformats.org/officeDocument/2006/relationships/tags" Target="../tags/tag698.xml"/><Relationship Id="rId15" Type="http://schemas.openxmlformats.org/officeDocument/2006/relationships/tags" Target="../tags/tag708.xml"/><Relationship Id="rId10" Type="http://schemas.openxmlformats.org/officeDocument/2006/relationships/tags" Target="../tags/tag703.xml"/><Relationship Id="rId19" Type="http://schemas.openxmlformats.org/officeDocument/2006/relationships/slide" Target="slide73.xml"/><Relationship Id="rId4" Type="http://schemas.openxmlformats.org/officeDocument/2006/relationships/tags" Target="../tags/tag697.xml"/><Relationship Id="rId9" Type="http://schemas.openxmlformats.org/officeDocument/2006/relationships/tags" Target="../tags/tag702.xml"/><Relationship Id="rId14" Type="http://schemas.openxmlformats.org/officeDocument/2006/relationships/tags" Target="../tags/tag70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709.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8" Type="http://schemas.openxmlformats.org/officeDocument/2006/relationships/tags" Target="../tags/tag717.xml"/><Relationship Id="rId13" Type="http://schemas.openxmlformats.org/officeDocument/2006/relationships/tags" Target="../tags/tag722.xml"/><Relationship Id="rId18" Type="http://schemas.openxmlformats.org/officeDocument/2006/relationships/slide" Target="slide75.xml"/><Relationship Id="rId3" Type="http://schemas.openxmlformats.org/officeDocument/2006/relationships/tags" Target="../tags/tag712.xml"/><Relationship Id="rId7" Type="http://schemas.openxmlformats.org/officeDocument/2006/relationships/tags" Target="../tags/tag716.xml"/><Relationship Id="rId12" Type="http://schemas.openxmlformats.org/officeDocument/2006/relationships/tags" Target="../tags/tag721.xml"/><Relationship Id="rId17" Type="http://schemas.openxmlformats.org/officeDocument/2006/relationships/slide" Target="slide77.xml"/><Relationship Id="rId2" Type="http://schemas.openxmlformats.org/officeDocument/2006/relationships/tags" Target="../tags/tag711.xml"/><Relationship Id="rId16" Type="http://schemas.openxmlformats.org/officeDocument/2006/relationships/slideLayout" Target="../slideLayouts/slideLayout6.xml"/><Relationship Id="rId20" Type="http://schemas.openxmlformats.org/officeDocument/2006/relationships/slide" Target="slide71.xml"/><Relationship Id="rId1" Type="http://schemas.openxmlformats.org/officeDocument/2006/relationships/tags" Target="../tags/tag710.xml"/><Relationship Id="rId6" Type="http://schemas.openxmlformats.org/officeDocument/2006/relationships/tags" Target="../tags/tag715.xml"/><Relationship Id="rId11" Type="http://schemas.openxmlformats.org/officeDocument/2006/relationships/tags" Target="../tags/tag720.xml"/><Relationship Id="rId5" Type="http://schemas.openxmlformats.org/officeDocument/2006/relationships/tags" Target="../tags/tag714.xml"/><Relationship Id="rId15" Type="http://schemas.openxmlformats.org/officeDocument/2006/relationships/tags" Target="../tags/tag724.xml"/><Relationship Id="rId10" Type="http://schemas.openxmlformats.org/officeDocument/2006/relationships/tags" Target="../tags/tag719.xml"/><Relationship Id="rId19" Type="http://schemas.openxmlformats.org/officeDocument/2006/relationships/slide" Target="slide73.xml"/><Relationship Id="rId4" Type="http://schemas.openxmlformats.org/officeDocument/2006/relationships/tags" Target="../tags/tag713.xml"/><Relationship Id="rId9" Type="http://schemas.openxmlformats.org/officeDocument/2006/relationships/tags" Target="../tags/tag718.xml"/><Relationship Id="rId14" Type="http://schemas.openxmlformats.org/officeDocument/2006/relationships/tags" Target="../tags/tag723.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725.xml"/><Relationship Id="rId4" Type="http://schemas.openxmlformats.org/officeDocument/2006/relationships/image" Target="../media/image1.emf"/></Relationships>
</file>

<file path=ppt/slides/_rels/slide77.xml.rels><?xml version="1.0" encoding="UTF-8" standalone="yes"?>
<Relationships xmlns="http://schemas.openxmlformats.org/package/2006/relationships"><Relationship Id="rId8" Type="http://schemas.openxmlformats.org/officeDocument/2006/relationships/tags" Target="../tags/tag733.xml"/><Relationship Id="rId13" Type="http://schemas.openxmlformats.org/officeDocument/2006/relationships/tags" Target="../tags/tag738.xml"/><Relationship Id="rId18" Type="http://schemas.openxmlformats.org/officeDocument/2006/relationships/slide" Target="slide75.xml"/><Relationship Id="rId3" Type="http://schemas.openxmlformats.org/officeDocument/2006/relationships/tags" Target="../tags/tag728.xml"/><Relationship Id="rId7" Type="http://schemas.openxmlformats.org/officeDocument/2006/relationships/tags" Target="../tags/tag732.xml"/><Relationship Id="rId12" Type="http://schemas.openxmlformats.org/officeDocument/2006/relationships/tags" Target="../tags/tag737.xml"/><Relationship Id="rId17" Type="http://schemas.openxmlformats.org/officeDocument/2006/relationships/slide" Target="slide77.xml"/><Relationship Id="rId2" Type="http://schemas.openxmlformats.org/officeDocument/2006/relationships/tags" Target="../tags/tag727.xml"/><Relationship Id="rId16" Type="http://schemas.openxmlformats.org/officeDocument/2006/relationships/slideLayout" Target="../slideLayouts/slideLayout6.xml"/><Relationship Id="rId20" Type="http://schemas.openxmlformats.org/officeDocument/2006/relationships/slide" Target="slide71.xml"/><Relationship Id="rId1" Type="http://schemas.openxmlformats.org/officeDocument/2006/relationships/tags" Target="../tags/tag726.xml"/><Relationship Id="rId6" Type="http://schemas.openxmlformats.org/officeDocument/2006/relationships/tags" Target="../tags/tag731.xml"/><Relationship Id="rId11" Type="http://schemas.openxmlformats.org/officeDocument/2006/relationships/tags" Target="../tags/tag736.xml"/><Relationship Id="rId5" Type="http://schemas.openxmlformats.org/officeDocument/2006/relationships/tags" Target="../tags/tag730.xml"/><Relationship Id="rId15" Type="http://schemas.openxmlformats.org/officeDocument/2006/relationships/tags" Target="../tags/tag740.xml"/><Relationship Id="rId10" Type="http://schemas.openxmlformats.org/officeDocument/2006/relationships/tags" Target="../tags/tag735.xml"/><Relationship Id="rId19" Type="http://schemas.openxmlformats.org/officeDocument/2006/relationships/slide" Target="slide73.xml"/><Relationship Id="rId4" Type="http://schemas.openxmlformats.org/officeDocument/2006/relationships/tags" Target="../tags/tag729.xml"/><Relationship Id="rId9" Type="http://schemas.openxmlformats.org/officeDocument/2006/relationships/tags" Target="../tags/tag734.xml"/><Relationship Id="rId14" Type="http://schemas.openxmlformats.org/officeDocument/2006/relationships/tags" Target="../tags/tag739.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tags" Target="../tags/tag741.xml"/><Relationship Id="rId4" Type="http://schemas.openxmlformats.org/officeDocument/2006/relationships/image" Target="../media/image1.emf"/></Relationships>
</file>

<file path=ppt/slides/_rels/slide79.xml.rels><?xml version="1.0" encoding="UTF-8" standalone="yes"?>
<Relationships xmlns="http://schemas.openxmlformats.org/package/2006/relationships"><Relationship Id="rId8" Type="http://schemas.openxmlformats.org/officeDocument/2006/relationships/tags" Target="../tags/tag749.xml"/><Relationship Id="rId13" Type="http://schemas.openxmlformats.org/officeDocument/2006/relationships/tags" Target="../tags/tag754.xml"/><Relationship Id="rId18" Type="http://schemas.openxmlformats.org/officeDocument/2006/relationships/tags" Target="../tags/tag759.xml"/><Relationship Id="rId26" Type="http://schemas.openxmlformats.org/officeDocument/2006/relationships/slide" Target="slide33.xml"/><Relationship Id="rId3" Type="http://schemas.openxmlformats.org/officeDocument/2006/relationships/tags" Target="../tags/tag744.xml"/><Relationship Id="rId21" Type="http://schemas.openxmlformats.org/officeDocument/2006/relationships/tags" Target="../tags/tag762.xml"/><Relationship Id="rId7" Type="http://schemas.openxmlformats.org/officeDocument/2006/relationships/tags" Target="../tags/tag748.xml"/><Relationship Id="rId12" Type="http://schemas.openxmlformats.org/officeDocument/2006/relationships/tags" Target="../tags/tag753.xml"/><Relationship Id="rId17" Type="http://schemas.openxmlformats.org/officeDocument/2006/relationships/tags" Target="../tags/tag758.xml"/><Relationship Id="rId25" Type="http://schemas.openxmlformats.org/officeDocument/2006/relationships/slide" Target="slide69.xml"/><Relationship Id="rId2" Type="http://schemas.openxmlformats.org/officeDocument/2006/relationships/tags" Target="../tags/tag743.xml"/><Relationship Id="rId16" Type="http://schemas.openxmlformats.org/officeDocument/2006/relationships/tags" Target="../tags/tag757.xml"/><Relationship Id="rId20" Type="http://schemas.openxmlformats.org/officeDocument/2006/relationships/tags" Target="../tags/tag761.xml"/><Relationship Id="rId1" Type="http://schemas.openxmlformats.org/officeDocument/2006/relationships/tags" Target="../tags/tag742.xml"/><Relationship Id="rId6" Type="http://schemas.openxmlformats.org/officeDocument/2006/relationships/tags" Target="../tags/tag747.xml"/><Relationship Id="rId11" Type="http://schemas.openxmlformats.org/officeDocument/2006/relationships/tags" Target="../tags/tag752.xml"/><Relationship Id="rId24" Type="http://schemas.openxmlformats.org/officeDocument/2006/relationships/slide" Target="slide79.xml"/><Relationship Id="rId5" Type="http://schemas.openxmlformats.org/officeDocument/2006/relationships/tags" Target="../tags/tag746.xml"/><Relationship Id="rId15" Type="http://schemas.openxmlformats.org/officeDocument/2006/relationships/tags" Target="../tags/tag756.xml"/><Relationship Id="rId23" Type="http://schemas.openxmlformats.org/officeDocument/2006/relationships/slide" Target="slide104.xml"/><Relationship Id="rId28" Type="http://schemas.openxmlformats.org/officeDocument/2006/relationships/slide" Target="slide4.xml"/><Relationship Id="rId10" Type="http://schemas.openxmlformats.org/officeDocument/2006/relationships/tags" Target="../tags/tag751.xml"/><Relationship Id="rId19" Type="http://schemas.openxmlformats.org/officeDocument/2006/relationships/tags" Target="../tags/tag760.xml"/><Relationship Id="rId4" Type="http://schemas.openxmlformats.org/officeDocument/2006/relationships/tags" Target="../tags/tag745.xml"/><Relationship Id="rId9" Type="http://schemas.openxmlformats.org/officeDocument/2006/relationships/tags" Target="../tags/tag750.xml"/><Relationship Id="rId14" Type="http://schemas.openxmlformats.org/officeDocument/2006/relationships/tags" Target="../tags/tag755.xml"/><Relationship Id="rId22" Type="http://schemas.openxmlformats.org/officeDocument/2006/relationships/slideLayout" Target="../slideLayouts/slideLayout6.xml"/><Relationship Id="rId27" Type="http://schemas.openxmlformats.org/officeDocument/2006/relationships/slide" Target="slide13.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jpe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10.gif"/><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png"/><Relationship Id="rId5" Type="http://schemas.openxmlformats.org/officeDocument/2006/relationships/tags" Target="../tags/tag57.xml"/><Relationship Id="rId10" Type="http://schemas.openxmlformats.org/officeDocument/2006/relationships/image" Target="../media/image1.emf"/><Relationship Id="rId4" Type="http://schemas.openxmlformats.org/officeDocument/2006/relationships/tags" Target="../tags/tag56.xml"/><Relationship Id="rId9"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tags" Target="../tags/tag763.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764.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765.xml"/><Relationship Id="rId4" Type="http://schemas.openxmlformats.org/officeDocument/2006/relationships/image" Target="../media/image1.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766.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8" Type="http://schemas.openxmlformats.org/officeDocument/2006/relationships/tags" Target="../tags/tag774.xml"/><Relationship Id="rId13" Type="http://schemas.openxmlformats.org/officeDocument/2006/relationships/tags" Target="../tags/tag779.xml"/><Relationship Id="rId18" Type="http://schemas.openxmlformats.org/officeDocument/2006/relationships/tags" Target="../tags/tag784.xml"/><Relationship Id="rId3" Type="http://schemas.openxmlformats.org/officeDocument/2006/relationships/tags" Target="../tags/tag769.xml"/><Relationship Id="rId21" Type="http://schemas.openxmlformats.org/officeDocument/2006/relationships/slide" Target="slide92.xml"/><Relationship Id="rId7" Type="http://schemas.openxmlformats.org/officeDocument/2006/relationships/tags" Target="../tags/tag773.xml"/><Relationship Id="rId12" Type="http://schemas.openxmlformats.org/officeDocument/2006/relationships/tags" Target="../tags/tag778.xml"/><Relationship Id="rId17" Type="http://schemas.openxmlformats.org/officeDocument/2006/relationships/tags" Target="../tags/tag783.xml"/><Relationship Id="rId2" Type="http://schemas.openxmlformats.org/officeDocument/2006/relationships/tags" Target="../tags/tag768.xml"/><Relationship Id="rId16" Type="http://schemas.openxmlformats.org/officeDocument/2006/relationships/tags" Target="../tags/tag782.xml"/><Relationship Id="rId20" Type="http://schemas.openxmlformats.org/officeDocument/2006/relationships/slide" Target="slide97.xml"/><Relationship Id="rId1" Type="http://schemas.openxmlformats.org/officeDocument/2006/relationships/tags" Target="../tags/tag767.xml"/><Relationship Id="rId6" Type="http://schemas.openxmlformats.org/officeDocument/2006/relationships/tags" Target="../tags/tag772.xml"/><Relationship Id="rId11" Type="http://schemas.openxmlformats.org/officeDocument/2006/relationships/tags" Target="../tags/tag777.xml"/><Relationship Id="rId24" Type="http://schemas.openxmlformats.org/officeDocument/2006/relationships/slide" Target="slide84.xml"/><Relationship Id="rId5" Type="http://schemas.openxmlformats.org/officeDocument/2006/relationships/tags" Target="../tags/tag771.xml"/><Relationship Id="rId15" Type="http://schemas.openxmlformats.org/officeDocument/2006/relationships/tags" Target="../tags/tag781.xml"/><Relationship Id="rId23" Type="http://schemas.openxmlformats.org/officeDocument/2006/relationships/slide" Target="slide86.xml"/><Relationship Id="rId10" Type="http://schemas.openxmlformats.org/officeDocument/2006/relationships/tags" Target="../tags/tag776.xml"/><Relationship Id="rId19" Type="http://schemas.openxmlformats.org/officeDocument/2006/relationships/slideLayout" Target="../slideLayouts/slideLayout6.xml"/><Relationship Id="rId4" Type="http://schemas.openxmlformats.org/officeDocument/2006/relationships/tags" Target="../tags/tag770.xml"/><Relationship Id="rId9" Type="http://schemas.openxmlformats.org/officeDocument/2006/relationships/tags" Target="../tags/tag775.xml"/><Relationship Id="rId14" Type="http://schemas.openxmlformats.org/officeDocument/2006/relationships/tags" Target="../tags/tag780.xml"/><Relationship Id="rId22" Type="http://schemas.openxmlformats.org/officeDocument/2006/relationships/slide" Target="slide90.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785.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8" Type="http://schemas.openxmlformats.org/officeDocument/2006/relationships/tags" Target="../tags/tag793.xml"/><Relationship Id="rId13" Type="http://schemas.openxmlformats.org/officeDocument/2006/relationships/tags" Target="../tags/tag798.xml"/><Relationship Id="rId18" Type="http://schemas.openxmlformats.org/officeDocument/2006/relationships/tags" Target="../tags/tag803.xml"/><Relationship Id="rId3" Type="http://schemas.openxmlformats.org/officeDocument/2006/relationships/tags" Target="../tags/tag788.xml"/><Relationship Id="rId21" Type="http://schemas.openxmlformats.org/officeDocument/2006/relationships/slide" Target="slide92.xml"/><Relationship Id="rId7" Type="http://schemas.openxmlformats.org/officeDocument/2006/relationships/tags" Target="../tags/tag792.xml"/><Relationship Id="rId12" Type="http://schemas.openxmlformats.org/officeDocument/2006/relationships/tags" Target="../tags/tag797.xml"/><Relationship Id="rId17" Type="http://schemas.openxmlformats.org/officeDocument/2006/relationships/tags" Target="../tags/tag802.xml"/><Relationship Id="rId2" Type="http://schemas.openxmlformats.org/officeDocument/2006/relationships/tags" Target="../tags/tag787.xml"/><Relationship Id="rId16" Type="http://schemas.openxmlformats.org/officeDocument/2006/relationships/tags" Target="../tags/tag801.xml"/><Relationship Id="rId20" Type="http://schemas.openxmlformats.org/officeDocument/2006/relationships/slide" Target="slide97.xml"/><Relationship Id="rId1" Type="http://schemas.openxmlformats.org/officeDocument/2006/relationships/tags" Target="../tags/tag786.xml"/><Relationship Id="rId6" Type="http://schemas.openxmlformats.org/officeDocument/2006/relationships/tags" Target="../tags/tag791.xml"/><Relationship Id="rId11" Type="http://schemas.openxmlformats.org/officeDocument/2006/relationships/tags" Target="../tags/tag796.xml"/><Relationship Id="rId24" Type="http://schemas.openxmlformats.org/officeDocument/2006/relationships/slide" Target="slide84.xml"/><Relationship Id="rId5" Type="http://schemas.openxmlformats.org/officeDocument/2006/relationships/tags" Target="../tags/tag790.xml"/><Relationship Id="rId15" Type="http://schemas.openxmlformats.org/officeDocument/2006/relationships/tags" Target="../tags/tag800.xml"/><Relationship Id="rId23" Type="http://schemas.openxmlformats.org/officeDocument/2006/relationships/slide" Target="slide86.xml"/><Relationship Id="rId10" Type="http://schemas.openxmlformats.org/officeDocument/2006/relationships/tags" Target="../tags/tag795.xml"/><Relationship Id="rId19" Type="http://schemas.openxmlformats.org/officeDocument/2006/relationships/slideLayout" Target="../slideLayouts/slideLayout6.xml"/><Relationship Id="rId4" Type="http://schemas.openxmlformats.org/officeDocument/2006/relationships/tags" Target="../tags/tag789.xml"/><Relationship Id="rId9" Type="http://schemas.openxmlformats.org/officeDocument/2006/relationships/tags" Target="../tags/tag794.xml"/><Relationship Id="rId14" Type="http://schemas.openxmlformats.org/officeDocument/2006/relationships/tags" Target="../tags/tag799.xml"/><Relationship Id="rId22" Type="http://schemas.openxmlformats.org/officeDocument/2006/relationships/slide" Target="slide90.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804.xml"/><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805.xml"/><Relationship Id="rId4" Type="http://schemas.openxmlformats.org/officeDocument/2006/relationships/image" Target="../media/image1.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806.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3.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2.jpe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emf"/><Relationship Id="rId5" Type="http://schemas.openxmlformats.org/officeDocument/2006/relationships/tags" Target="../tags/tag64.xml"/><Relationship Id="rId10" Type="http://schemas.openxmlformats.org/officeDocument/2006/relationships/oleObject" Target="../embeddings/oleObject8.bin"/><Relationship Id="rId4" Type="http://schemas.openxmlformats.org/officeDocument/2006/relationships/tags" Target="../tags/tag63.xml"/><Relationship Id="rId9" Type="http://schemas.openxmlformats.org/officeDocument/2006/relationships/slideLayout" Target="../slideLayouts/slideLayout2.xml"/><Relationship Id="rId14" Type="http://schemas.openxmlformats.org/officeDocument/2006/relationships/image" Target="../media/image14.jpeg"/></Relationships>
</file>

<file path=ppt/slides/_rels/slide90.xml.rels><?xml version="1.0" encoding="UTF-8" standalone="yes"?>
<Relationships xmlns="http://schemas.openxmlformats.org/package/2006/relationships"><Relationship Id="rId8" Type="http://schemas.openxmlformats.org/officeDocument/2006/relationships/tags" Target="../tags/tag814.xml"/><Relationship Id="rId13" Type="http://schemas.openxmlformats.org/officeDocument/2006/relationships/tags" Target="../tags/tag819.xml"/><Relationship Id="rId18" Type="http://schemas.openxmlformats.org/officeDocument/2006/relationships/tags" Target="../tags/tag824.xml"/><Relationship Id="rId3" Type="http://schemas.openxmlformats.org/officeDocument/2006/relationships/tags" Target="../tags/tag809.xml"/><Relationship Id="rId21" Type="http://schemas.openxmlformats.org/officeDocument/2006/relationships/slide" Target="slide92.xml"/><Relationship Id="rId7" Type="http://schemas.openxmlformats.org/officeDocument/2006/relationships/tags" Target="../tags/tag813.xml"/><Relationship Id="rId12" Type="http://schemas.openxmlformats.org/officeDocument/2006/relationships/tags" Target="../tags/tag818.xml"/><Relationship Id="rId17" Type="http://schemas.openxmlformats.org/officeDocument/2006/relationships/tags" Target="../tags/tag823.xml"/><Relationship Id="rId2" Type="http://schemas.openxmlformats.org/officeDocument/2006/relationships/tags" Target="../tags/tag808.xml"/><Relationship Id="rId16" Type="http://schemas.openxmlformats.org/officeDocument/2006/relationships/tags" Target="../tags/tag822.xml"/><Relationship Id="rId20" Type="http://schemas.openxmlformats.org/officeDocument/2006/relationships/slide" Target="slide97.xml"/><Relationship Id="rId1" Type="http://schemas.openxmlformats.org/officeDocument/2006/relationships/tags" Target="../tags/tag807.xml"/><Relationship Id="rId6" Type="http://schemas.openxmlformats.org/officeDocument/2006/relationships/tags" Target="../tags/tag812.xml"/><Relationship Id="rId11" Type="http://schemas.openxmlformats.org/officeDocument/2006/relationships/tags" Target="../tags/tag817.xml"/><Relationship Id="rId24" Type="http://schemas.openxmlformats.org/officeDocument/2006/relationships/slide" Target="slide84.xml"/><Relationship Id="rId5" Type="http://schemas.openxmlformats.org/officeDocument/2006/relationships/tags" Target="../tags/tag811.xml"/><Relationship Id="rId15" Type="http://schemas.openxmlformats.org/officeDocument/2006/relationships/tags" Target="../tags/tag821.xml"/><Relationship Id="rId23" Type="http://schemas.openxmlformats.org/officeDocument/2006/relationships/slide" Target="slide86.xml"/><Relationship Id="rId10" Type="http://schemas.openxmlformats.org/officeDocument/2006/relationships/tags" Target="../tags/tag816.xml"/><Relationship Id="rId19" Type="http://schemas.openxmlformats.org/officeDocument/2006/relationships/slideLayout" Target="../slideLayouts/slideLayout6.xml"/><Relationship Id="rId4" Type="http://schemas.openxmlformats.org/officeDocument/2006/relationships/tags" Target="../tags/tag810.xml"/><Relationship Id="rId9" Type="http://schemas.openxmlformats.org/officeDocument/2006/relationships/tags" Target="../tags/tag815.xml"/><Relationship Id="rId14" Type="http://schemas.openxmlformats.org/officeDocument/2006/relationships/tags" Target="../tags/tag820.xml"/><Relationship Id="rId22" Type="http://schemas.openxmlformats.org/officeDocument/2006/relationships/slide" Target="slide90.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825.xml"/><Relationship Id="rId4" Type="http://schemas.openxmlformats.org/officeDocument/2006/relationships/image" Target="../media/image1.emf"/></Relationships>
</file>

<file path=ppt/slides/_rels/slide92.xml.rels><?xml version="1.0" encoding="UTF-8" standalone="yes"?>
<Relationships xmlns="http://schemas.openxmlformats.org/package/2006/relationships"><Relationship Id="rId8" Type="http://schemas.openxmlformats.org/officeDocument/2006/relationships/tags" Target="../tags/tag833.xml"/><Relationship Id="rId13" Type="http://schemas.openxmlformats.org/officeDocument/2006/relationships/tags" Target="../tags/tag838.xml"/><Relationship Id="rId18" Type="http://schemas.openxmlformats.org/officeDocument/2006/relationships/tags" Target="../tags/tag843.xml"/><Relationship Id="rId3" Type="http://schemas.openxmlformats.org/officeDocument/2006/relationships/tags" Target="../tags/tag828.xml"/><Relationship Id="rId21" Type="http://schemas.openxmlformats.org/officeDocument/2006/relationships/slide" Target="slide92.xml"/><Relationship Id="rId7" Type="http://schemas.openxmlformats.org/officeDocument/2006/relationships/tags" Target="../tags/tag832.xml"/><Relationship Id="rId12" Type="http://schemas.openxmlformats.org/officeDocument/2006/relationships/tags" Target="../tags/tag837.xml"/><Relationship Id="rId17" Type="http://schemas.openxmlformats.org/officeDocument/2006/relationships/tags" Target="../tags/tag842.xml"/><Relationship Id="rId2" Type="http://schemas.openxmlformats.org/officeDocument/2006/relationships/tags" Target="../tags/tag827.xml"/><Relationship Id="rId16" Type="http://schemas.openxmlformats.org/officeDocument/2006/relationships/tags" Target="../tags/tag841.xml"/><Relationship Id="rId20" Type="http://schemas.openxmlformats.org/officeDocument/2006/relationships/slide" Target="slide97.xml"/><Relationship Id="rId1" Type="http://schemas.openxmlformats.org/officeDocument/2006/relationships/tags" Target="../tags/tag826.xml"/><Relationship Id="rId6" Type="http://schemas.openxmlformats.org/officeDocument/2006/relationships/tags" Target="../tags/tag831.xml"/><Relationship Id="rId11" Type="http://schemas.openxmlformats.org/officeDocument/2006/relationships/tags" Target="../tags/tag836.xml"/><Relationship Id="rId24" Type="http://schemas.openxmlformats.org/officeDocument/2006/relationships/slide" Target="slide84.xml"/><Relationship Id="rId5" Type="http://schemas.openxmlformats.org/officeDocument/2006/relationships/tags" Target="../tags/tag830.xml"/><Relationship Id="rId15" Type="http://schemas.openxmlformats.org/officeDocument/2006/relationships/tags" Target="../tags/tag840.xml"/><Relationship Id="rId23" Type="http://schemas.openxmlformats.org/officeDocument/2006/relationships/slide" Target="slide86.xml"/><Relationship Id="rId10" Type="http://schemas.openxmlformats.org/officeDocument/2006/relationships/tags" Target="../tags/tag835.xml"/><Relationship Id="rId19" Type="http://schemas.openxmlformats.org/officeDocument/2006/relationships/slideLayout" Target="../slideLayouts/slideLayout6.xml"/><Relationship Id="rId4" Type="http://schemas.openxmlformats.org/officeDocument/2006/relationships/tags" Target="../tags/tag829.xml"/><Relationship Id="rId9" Type="http://schemas.openxmlformats.org/officeDocument/2006/relationships/tags" Target="../tags/tag834.xml"/><Relationship Id="rId14" Type="http://schemas.openxmlformats.org/officeDocument/2006/relationships/tags" Target="../tags/tag839.xml"/><Relationship Id="rId22" Type="http://schemas.openxmlformats.org/officeDocument/2006/relationships/slide" Target="slide90.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844.xml"/><Relationship Id="rId4" Type="http://schemas.openxmlformats.org/officeDocument/2006/relationships/image" Target="../media/image1.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845.xml"/><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846.xml"/><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847.xml"/><Relationship Id="rId4" Type="http://schemas.openxmlformats.org/officeDocument/2006/relationships/image" Target="../media/image1.emf"/></Relationships>
</file>

<file path=ppt/slides/_rels/slide97.xml.rels><?xml version="1.0" encoding="UTF-8" standalone="yes"?>
<Relationships xmlns="http://schemas.openxmlformats.org/package/2006/relationships"><Relationship Id="rId8" Type="http://schemas.openxmlformats.org/officeDocument/2006/relationships/tags" Target="../tags/tag855.xml"/><Relationship Id="rId13" Type="http://schemas.openxmlformats.org/officeDocument/2006/relationships/tags" Target="../tags/tag860.xml"/><Relationship Id="rId18" Type="http://schemas.openxmlformats.org/officeDocument/2006/relationships/tags" Target="../tags/tag865.xml"/><Relationship Id="rId3" Type="http://schemas.openxmlformats.org/officeDocument/2006/relationships/tags" Target="../tags/tag850.xml"/><Relationship Id="rId21" Type="http://schemas.openxmlformats.org/officeDocument/2006/relationships/slide" Target="slide92.xml"/><Relationship Id="rId7" Type="http://schemas.openxmlformats.org/officeDocument/2006/relationships/tags" Target="../tags/tag854.xml"/><Relationship Id="rId12" Type="http://schemas.openxmlformats.org/officeDocument/2006/relationships/tags" Target="../tags/tag859.xml"/><Relationship Id="rId17" Type="http://schemas.openxmlformats.org/officeDocument/2006/relationships/tags" Target="../tags/tag864.xml"/><Relationship Id="rId2" Type="http://schemas.openxmlformats.org/officeDocument/2006/relationships/tags" Target="../tags/tag849.xml"/><Relationship Id="rId16" Type="http://schemas.openxmlformats.org/officeDocument/2006/relationships/tags" Target="../tags/tag863.xml"/><Relationship Id="rId20" Type="http://schemas.openxmlformats.org/officeDocument/2006/relationships/slide" Target="slide97.xml"/><Relationship Id="rId1" Type="http://schemas.openxmlformats.org/officeDocument/2006/relationships/tags" Target="../tags/tag848.xml"/><Relationship Id="rId6" Type="http://schemas.openxmlformats.org/officeDocument/2006/relationships/tags" Target="../tags/tag853.xml"/><Relationship Id="rId11" Type="http://schemas.openxmlformats.org/officeDocument/2006/relationships/tags" Target="../tags/tag858.xml"/><Relationship Id="rId24" Type="http://schemas.openxmlformats.org/officeDocument/2006/relationships/slide" Target="slide84.xml"/><Relationship Id="rId5" Type="http://schemas.openxmlformats.org/officeDocument/2006/relationships/tags" Target="../tags/tag852.xml"/><Relationship Id="rId15" Type="http://schemas.openxmlformats.org/officeDocument/2006/relationships/tags" Target="../tags/tag862.xml"/><Relationship Id="rId23" Type="http://schemas.openxmlformats.org/officeDocument/2006/relationships/slide" Target="slide86.xml"/><Relationship Id="rId10" Type="http://schemas.openxmlformats.org/officeDocument/2006/relationships/tags" Target="../tags/tag857.xml"/><Relationship Id="rId19" Type="http://schemas.openxmlformats.org/officeDocument/2006/relationships/slideLayout" Target="../slideLayouts/slideLayout6.xml"/><Relationship Id="rId4" Type="http://schemas.openxmlformats.org/officeDocument/2006/relationships/tags" Target="../tags/tag851.xml"/><Relationship Id="rId9" Type="http://schemas.openxmlformats.org/officeDocument/2006/relationships/tags" Target="../tags/tag856.xml"/><Relationship Id="rId14" Type="http://schemas.openxmlformats.org/officeDocument/2006/relationships/tags" Target="../tags/tag861.xml"/><Relationship Id="rId22" Type="http://schemas.openxmlformats.org/officeDocument/2006/relationships/slide" Target="slide90.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tags" Target="../tags/tag866.xml"/><Relationship Id="rId4" Type="http://schemas.openxmlformats.org/officeDocument/2006/relationships/image" Target="../media/image1.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tags" Target="../tags/tag867.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788113" y="1803400"/>
            <a:ext cx="5553363" cy="2585323"/>
          </a:xfrm>
          <a:prstGeom prst="rect">
            <a:avLst/>
          </a:prstGeom>
          <a:noFill/>
        </p:spPr>
        <p:txBody>
          <a:bodyPr wrap="square" rtlCol="0">
            <a:spAutoFit/>
          </a:bodyPr>
          <a:lstStyle/>
          <a:p>
            <a:pPr>
              <a:defRPr/>
            </a:pPr>
            <a:r>
              <a:rPr lang="en-US" altLang="zh-CN" sz="5400" dirty="0">
                <a:latin typeface="+mj-ea"/>
                <a:ea typeface="+mj-ea"/>
                <a:cs typeface="OPPOSans H" panose="00020600040101010101" pitchFamily="18" charset="-122"/>
              </a:rPr>
              <a:t>Learning-based </a:t>
            </a:r>
            <a:r>
              <a:rPr lang="en-US" altLang="zh-CN" sz="5400" dirty="0">
                <a:solidFill>
                  <a:schemeClr val="accent1"/>
                </a:solidFill>
                <a:latin typeface="+mj-ea"/>
                <a:ea typeface="+mj-ea"/>
                <a:cs typeface="OPPOSans H" panose="00020600040101010101" pitchFamily="18" charset="-122"/>
              </a:rPr>
              <a:t>Multi-View Stereo </a:t>
            </a:r>
            <a:r>
              <a:rPr lang="en-US" altLang="zh-CN" sz="5400" dirty="0">
                <a:latin typeface="+mj-ea"/>
                <a:ea typeface="+mj-ea"/>
                <a:cs typeface="OPPOSans H" panose="00020600040101010101" pitchFamily="18" charset="-122"/>
              </a:rPr>
              <a:t>A Survey</a:t>
            </a:r>
          </a:p>
        </p:txBody>
      </p:sp>
      <p:sp>
        <p:nvSpPr>
          <p:cNvPr id="7" name="小李PPT15"/>
          <p:cNvSpPr txBox="1"/>
          <p:nvPr/>
        </p:nvSpPr>
        <p:spPr>
          <a:xfrm>
            <a:off x="788113" y="4774027"/>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7346"/>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788113" y="4388723"/>
            <a:ext cx="2398144" cy="276999"/>
          </a:xfrm>
          <a:prstGeom prst="rect">
            <a:avLst/>
          </a:prstGeom>
          <a:noFill/>
        </p:spPr>
        <p:txBody>
          <a:bodyPr wrap="square" rtlCol="0">
            <a:spAutoFit/>
          </a:bodyPr>
          <a:lstStyle/>
          <a:p>
            <a:r>
              <a:rPr lang="en-US" sz="1200" dirty="0"/>
              <a:t>https://arxiv.org/pdf/2408.15235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859565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Learning Based Methods</a:t>
            </a:r>
            <a:endParaRPr lang="en-US" dirty="0"/>
          </a:p>
        </p:txBody>
      </p:sp>
      <p:sp>
        <p:nvSpPr>
          <p:cNvPr id="7" name="ee4pContent1">
            <a:extLst>
              <a:ext uri="{FF2B5EF4-FFF2-40B4-BE49-F238E27FC236}">
                <a16:creationId xmlns:a16="http://schemas.microsoft.com/office/drawing/2014/main" id="{044140B5-EF4C-50B4-BD8B-134EE840320F}"/>
              </a:ext>
            </a:extLst>
          </p:cNvPr>
          <p:cNvSpPr txBox="1">
            <a:spLocks/>
          </p:cNvSpPr>
          <p:nvPr>
            <p:custDataLst>
              <p:tags r:id="rId2"/>
            </p:custDataLst>
          </p:nvPr>
        </p:nvSpPr>
        <p:spPr>
          <a:xfrm>
            <a:off x="838199" y="1496960"/>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基于体素的方法</a:t>
            </a:r>
            <a:r>
              <a:rPr lang="zh-CN" altLang="en-US" dirty="0">
                <a:latin typeface="+mn-lt"/>
              </a:rPr>
              <a:t>使用体积表示和隐式函数（例如，符号距离函数 </a:t>
            </a:r>
            <a:r>
              <a:rPr lang="en-US" altLang="zh-CN" dirty="0">
                <a:latin typeface="+mn-lt"/>
              </a:rPr>
              <a:t>(SDF)</a:t>
            </a:r>
            <a:r>
              <a:rPr lang="zh-CN" altLang="en-US" dirty="0">
                <a:latin typeface="+mn-lt"/>
              </a:rPr>
              <a:t>）来估计几何形状。 由于高内存消耗，它们仅限于小规模场景</a:t>
            </a:r>
            <a:endParaRPr lang="en-US" dirty="0">
              <a:latin typeface="+mn-lt"/>
            </a:endParaRPr>
          </a:p>
        </p:txBody>
      </p:sp>
      <p:sp>
        <p:nvSpPr>
          <p:cNvPr id="8" name="ee4pContent1">
            <a:extLst>
              <a:ext uri="{FF2B5EF4-FFF2-40B4-BE49-F238E27FC236}">
                <a16:creationId xmlns:a16="http://schemas.microsoft.com/office/drawing/2014/main" id="{39930A1E-AC4C-F0F6-2647-84682DF80352}"/>
              </a:ext>
            </a:extLst>
          </p:cNvPr>
          <p:cNvSpPr txBox="1">
            <a:spLocks/>
          </p:cNvSpPr>
          <p:nvPr>
            <p:custDataLst>
              <p:tags r:id="rId3"/>
            </p:custDataLst>
          </p:nvPr>
        </p:nvSpPr>
        <p:spPr>
          <a:xfrm>
            <a:off x="838199" y="2410274"/>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 </a:t>
            </a:r>
            <a:r>
              <a:rPr lang="en-US" altLang="zh-CN" b="1" dirty="0">
                <a:solidFill>
                  <a:srgbClr val="FF0000"/>
                </a:solidFill>
                <a:latin typeface="+mn-lt"/>
              </a:rPr>
              <a:t>NeRF </a:t>
            </a:r>
            <a:r>
              <a:rPr lang="zh-CN" altLang="en-US" b="1" dirty="0">
                <a:solidFill>
                  <a:srgbClr val="FF0000"/>
                </a:solidFill>
                <a:latin typeface="+mn-lt"/>
              </a:rPr>
              <a:t>和三维高斯散点图的方法</a:t>
            </a:r>
            <a:r>
              <a:rPr lang="zh-CN" altLang="en-US" dirty="0">
                <a:latin typeface="+mn-lt"/>
              </a:rPr>
              <a:t>采用了 </a:t>
            </a:r>
            <a:r>
              <a:rPr lang="en-US" altLang="zh-CN" dirty="0">
                <a:latin typeface="+mn-lt"/>
              </a:rPr>
              <a:t>NeRF </a:t>
            </a:r>
            <a:r>
              <a:rPr lang="zh-CN" altLang="en-US" dirty="0">
                <a:latin typeface="+mn-lt"/>
              </a:rPr>
              <a:t>和三维高斯散点图（最初用于新视图合成），从隐式场或点云中提取表面。它们通常需要针对每个新场景优化几何形状，这需要大量的运行时间和内存消耗</a:t>
            </a:r>
            <a:endParaRPr lang="en-US" dirty="0">
              <a:latin typeface="+mn-lt"/>
            </a:endParaRPr>
          </a:p>
        </p:txBody>
      </p:sp>
      <p:sp>
        <p:nvSpPr>
          <p:cNvPr id="9" name="ee4pContent1">
            <a:extLst>
              <a:ext uri="{FF2B5EF4-FFF2-40B4-BE49-F238E27FC236}">
                <a16:creationId xmlns:a16="http://schemas.microsoft.com/office/drawing/2014/main" id="{61D285C9-7328-2808-27FE-DFDED63DCD3B}"/>
              </a:ext>
            </a:extLst>
          </p:cNvPr>
          <p:cNvSpPr txBox="1">
            <a:spLocks/>
          </p:cNvSpPr>
          <p:nvPr>
            <p:custDataLst>
              <p:tags r:id="rId4"/>
            </p:custDataLst>
          </p:nvPr>
        </p:nvSpPr>
        <p:spPr>
          <a:xfrm>
            <a:off x="838199" y="332527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大型前馈方法</a:t>
            </a:r>
            <a:r>
              <a:rPr lang="zh-CN" altLang="en-US" dirty="0">
                <a:latin typeface="+mn-lt"/>
              </a:rPr>
              <a:t>通常使用大型 </a:t>
            </a:r>
            <a:r>
              <a:rPr lang="en-US" altLang="zh-CN" dirty="0">
                <a:latin typeface="+mn-lt"/>
              </a:rPr>
              <a:t>Transformer </a:t>
            </a:r>
            <a:r>
              <a:rPr lang="zh-CN" altLang="en-US" dirty="0">
                <a:latin typeface="+mn-lt"/>
              </a:rPr>
              <a:t>模型直接从给定图像中学习三维表示。 由于网络庞大，它们需要大量的计算，并且主要限于物体级别的场景</a:t>
            </a:r>
            <a:endParaRPr lang="en-US" dirty="0">
              <a:latin typeface="+mn-lt"/>
            </a:endParaRPr>
          </a:p>
        </p:txBody>
      </p:sp>
      <p:sp>
        <p:nvSpPr>
          <p:cNvPr id="10" name="ee4pContent1">
            <a:extLst>
              <a:ext uri="{FF2B5EF4-FFF2-40B4-BE49-F238E27FC236}">
                <a16:creationId xmlns:a16="http://schemas.microsoft.com/office/drawing/2014/main" id="{8118F598-16FA-FC1C-B00C-EBE4A997BF87}"/>
              </a:ext>
            </a:extLst>
          </p:cNvPr>
          <p:cNvSpPr txBox="1">
            <a:spLocks/>
          </p:cNvSpPr>
          <p:nvPr>
            <p:custDataLst>
              <p:tags r:id="rId5"/>
            </p:custDataLst>
          </p:nvPr>
        </p:nvSpPr>
        <p:spPr>
          <a:xfrm>
            <a:off x="838199" y="4238591"/>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b="1" dirty="0">
                <a:solidFill>
                  <a:srgbClr val="FF0000"/>
                </a:solidFill>
                <a:latin typeface="+mn-lt"/>
              </a:rPr>
              <a:t>基于深度图的方法</a:t>
            </a:r>
            <a:r>
              <a:rPr lang="zh-CN" altLang="en-US" dirty="0">
                <a:latin typeface="+mn-lt"/>
              </a:rPr>
              <a:t>利用深度学习进行深度估计，然后将深度图与传统的融合算法融合</a:t>
            </a:r>
            <a:endParaRPr lang="en-US" dirty="0">
              <a:latin typeface="+mn-lt"/>
            </a:endParaRPr>
          </a:p>
        </p:txBody>
      </p:sp>
      <p:sp>
        <p:nvSpPr>
          <p:cNvPr id="12" name="ee4pContent1">
            <a:extLst>
              <a:ext uri="{FF2B5EF4-FFF2-40B4-BE49-F238E27FC236}">
                <a16:creationId xmlns:a16="http://schemas.microsoft.com/office/drawing/2014/main" id="{F5B74D49-E540-4376-9737-476B3CA6EAFC}"/>
              </a:ext>
            </a:extLst>
          </p:cNvPr>
          <p:cNvSpPr txBox="1">
            <a:spLocks/>
          </p:cNvSpPr>
          <p:nvPr>
            <p:custDataLst>
              <p:tags r:id="rId6"/>
            </p:custDataLst>
          </p:nvPr>
        </p:nvSpPr>
        <p:spPr>
          <a:xfrm>
            <a:off x="838199" y="5153597"/>
            <a:ext cx="10515601" cy="7915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相比之下，</a:t>
            </a:r>
            <a:r>
              <a:rPr lang="zh-CN" altLang="en-US" b="1" dirty="0">
                <a:solidFill>
                  <a:srgbClr val="FF0000"/>
                </a:solidFill>
                <a:latin typeface="+mn-lt"/>
              </a:rPr>
              <a:t>基于深度图的方法是基于学习方法的主要类别</a:t>
            </a:r>
            <a:r>
              <a:rPr lang="zh-CN" altLang="en-US" dirty="0">
                <a:latin typeface="+mn-lt"/>
              </a:rPr>
              <a:t>，因为它们通过将三维重建解耦为深度估计和深度融合，同时继承了传统方法的优点</a:t>
            </a:r>
            <a:endParaRPr lang="en-US" dirty="0">
              <a:latin typeface="+mn-lt"/>
            </a:endParaRPr>
          </a:p>
        </p:txBody>
      </p:sp>
    </p:spTree>
    <p:extLst>
      <p:ext uri="{BB962C8B-B14F-4D97-AF65-F5344CB8AC3E}">
        <p14:creationId xmlns:p14="http://schemas.microsoft.com/office/powerpoint/2010/main" val="3891298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—Depth Fusion</a:t>
            </a:r>
            <a:endParaRPr lang="en-US" dirty="0"/>
          </a:p>
        </p:txBody>
      </p:sp>
    </p:spTree>
    <p:extLst>
      <p:ext uri="{BB962C8B-B14F-4D97-AF65-F5344CB8AC3E}">
        <p14:creationId xmlns:p14="http://schemas.microsoft.com/office/powerpoint/2010/main" val="4076237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—Features</a:t>
            </a:r>
            <a:endParaRPr lang="en-US" dirty="0"/>
          </a:p>
        </p:txBody>
      </p:sp>
    </p:spTree>
    <p:extLst>
      <p:ext uri="{BB962C8B-B14F-4D97-AF65-F5344CB8AC3E}">
        <p14:creationId xmlns:p14="http://schemas.microsoft.com/office/powerpoint/2010/main" val="25506513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—Real-time and Memory Efficient Models</a:t>
            </a:r>
            <a:endParaRPr lang="en-US" dirty="0"/>
          </a:p>
        </p:txBody>
      </p:sp>
    </p:spTree>
    <p:extLst>
      <p:ext uri="{BB962C8B-B14F-4D97-AF65-F5344CB8AC3E}">
        <p14:creationId xmlns:p14="http://schemas.microsoft.com/office/powerpoint/2010/main" val="20842203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—Prior Assistance</a:t>
            </a:r>
            <a:endParaRPr lang="en-US" dirty="0"/>
          </a:p>
        </p:txBody>
      </p:sp>
    </p:spTree>
    <p:extLst>
      <p:ext uri="{BB962C8B-B14F-4D97-AF65-F5344CB8AC3E}">
        <p14:creationId xmlns:p14="http://schemas.microsoft.com/office/powerpoint/2010/main" val="16102766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23F04FFC-05C2-FA9F-5E6E-E4F8A58A3C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3" name="矩形 42">
            <a:hlinkClick r:id="rId24" action="ppaction://hlinksldjump"/>
            <a:extLst>
              <a:ext uri="{FF2B5EF4-FFF2-40B4-BE49-F238E27FC236}">
                <a16:creationId xmlns:a16="http://schemas.microsoft.com/office/drawing/2014/main" id="{C88A5350-8586-3613-650F-A9E26A94A6D9}"/>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42" name="矩形 41">
            <a:hlinkClick r:id="rId24" action="ppaction://hlinksldjump"/>
            <a:extLst>
              <a:ext uri="{FF2B5EF4-FFF2-40B4-BE49-F238E27FC236}">
                <a16:creationId xmlns:a16="http://schemas.microsoft.com/office/drawing/2014/main" id="{5DD417F0-3215-4506-3ECE-0BE8E455573B}"/>
              </a:ext>
            </a:extLst>
          </p:cNvPr>
          <p:cNvSpPr/>
          <p:nvPr>
            <p:custDataLst>
              <p:tags r:id="rId4"/>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C1BCAECD-8F80-257F-0B94-E2A9BAC5F438}"/>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5D29D7E6-579E-B670-8573-231EBD50FE4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39" name="矩形 38">
            <a:hlinkClick r:id="rId25" action="ppaction://hlinksldjump"/>
            <a:extLst>
              <a:ext uri="{FF2B5EF4-FFF2-40B4-BE49-F238E27FC236}">
                <a16:creationId xmlns:a16="http://schemas.microsoft.com/office/drawing/2014/main" id="{4AD1F4B5-DADC-4905-EA7B-27E4BE845526}"/>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7164F636-7FA3-87BA-36EB-5D605B62BFE2}"/>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4383EAC2-3E55-6A22-70DF-3D519937DA7C}"/>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6" name="矩形 35">
            <a:hlinkClick r:id="rId26" action="ppaction://hlinksldjump"/>
            <a:extLst>
              <a:ext uri="{FF2B5EF4-FFF2-40B4-BE49-F238E27FC236}">
                <a16:creationId xmlns:a16="http://schemas.microsoft.com/office/drawing/2014/main" id="{586DC4D8-15B6-5F2D-DD98-9D64F849237B}"/>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0780A219-F645-4EC4-CB32-8BA7E9D442F5}"/>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3DC284B0-9416-FB51-6A12-CAF55DBF09F9}"/>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3" name="矩形 32">
            <a:hlinkClick r:id="rId27" action="ppaction://hlinksldjump"/>
            <a:extLst>
              <a:ext uri="{FF2B5EF4-FFF2-40B4-BE49-F238E27FC236}">
                <a16:creationId xmlns:a16="http://schemas.microsoft.com/office/drawing/2014/main" id="{2BB9840B-6EDA-3139-ABA3-5FF582AF3D82}"/>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3177024A-0DD3-7A59-3D3E-F42FE71C35CE}"/>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8" action="ppaction://hlinksldjump"/>
            <a:extLst>
              <a:ext uri="{FF2B5EF4-FFF2-40B4-BE49-F238E27FC236}">
                <a16:creationId xmlns:a16="http://schemas.microsoft.com/office/drawing/2014/main" id="{2B8A4E5A-DEDD-0B4D-191E-933C1CCC1974}"/>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8" action="ppaction://hlinksldjump"/>
            <a:extLst>
              <a:ext uri="{FF2B5EF4-FFF2-40B4-BE49-F238E27FC236}">
                <a16:creationId xmlns:a16="http://schemas.microsoft.com/office/drawing/2014/main" id="{6A4A1583-AB33-784E-0A45-522CF22D3259}"/>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8" action="ppaction://hlinksldjump"/>
            <a:extLst>
              <a:ext uri="{FF2B5EF4-FFF2-40B4-BE49-F238E27FC236}">
                <a16:creationId xmlns:a16="http://schemas.microsoft.com/office/drawing/2014/main" id="{31786A4B-E42E-3873-502D-50A8BCB20C82}"/>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hlinkClick r:id="rId29" action="ppaction://hlinksldjump"/>
            <a:extLst>
              <a:ext uri="{FF2B5EF4-FFF2-40B4-BE49-F238E27FC236}">
                <a16:creationId xmlns:a16="http://schemas.microsoft.com/office/drawing/2014/main" id="{DD5E2EBD-33F3-3D4B-D167-3DBF95EAB7F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7" name="矩形 26">
            <a:hlinkClick r:id="rId29" action="ppaction://hlinksldjump"/>
            <a:extLst>
              <a:ext uri="{FF2B5EF4-FFF2-40B4-BE49-F238E27FC236}">
                <a16:creationId xmlns:a16="http://schemas.microsoft.com/office/drawing/2014/main" id="{F1A50CC6-6597-11A8-CB0D-D6ACEF57BA51}"/>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6" name="矩形 25">
            <a:hlinkClick r:id="rId29" action="ppaction://hlinksldjump"/>
            <a:extLst>
              <a:ext uri="{FF2B5EF4-FFF2-40B4-BE49-F238E27FC236}">
                <a16:creationId xmlns:a16="http://schemas.microsoft.com/office/drawing/2014/main" id="{9D52CAB3-B1F3-23C2-A59B-11A7A98572B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93DF13A1-FCFC-742A-0A95-B32471684E64}"/>
              </a:ext>
            </a:extLst>
          </p:cNvPr>
          <p:cNvSpPr>
            <a:spLocks noGrp="1"/>
          </p:cNvSpPr>
          <p:nvPr>
            <p:ph type="title"/>
            <p:custDataLst>
              <p:tags r:id="rId21"/>
            </p:custDataLst>
          </p:nvPr>
        </p:nvSpPr>
        <p:spPr/>
        <p:txBody>
          <a:bodyPr/>
          <a:lstStyle/>
          <a:p>
            <a:r>
              <a:rPr lang="en-US"/>
              <a:t>MVS</a:t>
            </a:r>
          </a:p>
        </p:txBody>
      </p:sp>
      <p:graphicFrame>
        <p:nvGraphicFramePr>
          <p:cNvPr id="24" name="think-cell data - do not delete" hidden="1">
            <a:extLst>
              <a:ext uri="{FF2B5EF4-FFF2-40B4-BE49-F238E27FC236}">
                <a16:creationId xmlns:a16="http://schemas.microsoft.com/office/drawing/2014/main" id="{6F361B78-BF43-F1E0-8DB8-E4C0C404D021}"/>
              </a:ext>
            </a:extLst>
          </p:cNvPr>
          <p:cNvGraphicFramePr>
            <a:graphicFrameLocks noChangeAspect="1"/>
          </p:cNvGraphicFramePr>
          <p:nvPr>
            <p:custDataLst>
              <p:tags r:id="rId22"/>
            </p:custDataLst>
            <p:extLst>
              <p:ext uri="{D42A27DB-BD31-4B8C-83A1-F6EECF244321}">
                <p14:modId xmlns:p14="http://schemas.microsoft.com/office/powerpoint/2010/main" val="2477754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36001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Conclusion</a:t>
            </a:r>
            <a:endParaRPr lang="en-US" dirty="0"/>
          </a:p>
        </p:txBody>
      </p:sp>
    </p:spTree>
    <p:extLst>
      <p:ext uri="{BB962C8B-B14F-4D97-AF65-F5344CB8AC3E}">
        <p14:creationId xmlns:p14="http://schemas.microsoft.com/office/powerpoint/2010/main" val="3941976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548156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1" name="组合 10">
            <a:extLst>
              <a:ext uri="{FF2B5EF4-FFF2-40B4-BE49-F238E27FC236}">
                <a16:creationId xmlns:a16="http://schemas.microsoft.com/office/drawing/2014/main" id="{045BE2DF-F9E2-A225-1398-4ECA400F5CE4}"/>
              </a:ext>
            </a:extLst>
          </p:cNvPr>
          <p:cNvGrpSpPr/>
          <p:nvPr/>
        </p:nvGrpSpPr>
        <p:grpSpPr>
          <a:xfrm>
            <a:off x="852985" y="117823"/>
            <a:ext cx="10486029" cy="6622354"/>
            <a:chOff x="852985" y="117823"/>
            <a:chExt cx="10486029" cy="6622354"/>
          </a:xfrm>
        </p:grpSpPr>
        <p:grpSp>
          <p:nvGrpSpPr>
            <p:cNvPr id="7" name="组合 6">
              <a:extLst>
                <a:ext uri="{FF2B5EF4-FFF2-40B4-BE49-F238E27FC236}">
                  <a16:creationId xmlns:a16="http://schemas.microsoft.com/office/drawing/2014/main" id="{69F0FDE7-7744-BC2D-E523-97B5AED176E6}"/>
                </a:ext>
              </a:extLst>
            </p:cNvPr>
            <p:cNvGrpSpPr/>
            <p:nvPr/>
          </p:nvGrpSpPr>
          <p:grpSpPr>
            <a:xfrm>
              <a:off x="852985" y="117823"/>
              <a:ext cx="10486029" cy="6622354"/>
              <a:chOff x="852985" y="117823"/>
              <a:chExt cx="10486029" cy="6622354"/>
            </a:xfrm>
          </p:grpSpPr>
          <p:pic>
            <p:nvPicPr>
              <p:cNvPr id="2" name="图片 1">
                <a:extLst>
                  <a:ext uri="{FF2B5EF4-FFF2-40B4-BE49-F238E27FC236}">
                    <a16:creationId xmlns:a16="http://schemas.microsoft.com/office/drawing/2014/main" id="{8409634C-CC50-5A9B-0D3C-21038F27D3CC}"/>
                  </a:ext>
                </a:extLst>
              </p:cNvPr>
              <p:cNvPicPr>
                <a:picLocks noChangeAspect="1"/>
              </p:cNvPicPr>
              <p:nvPr/>
            </p:nvPicPr>
            <p:blipFill>
              <a:blip r:embed="rId5"/>
              <a:stretch>
                <a:fillRect/>
              </a:stretch>
            </p:blipFill>
            <p:spPr>
              <a:xfrm>
                <a:off x="852985" y="117823"/>
                <a:ext cx="10486029" cy="6622354"/>
              </a:xfrm>
              <a:prstGeom prst="rect">
                <a:avLst/>
              </a:prstGeom>
            </p:spPr>
          </p:pic>
          <p:sp>
            <p:nvSpPr>
              <p:cNvPr id="5" name="文本框 4">
                <a:extLst>
                  <a:ext uri="{FF2B5EF4-FFF2-40B4-BE49-F238E27FC236}">
                    <a16:creationId xmlns:a16="http://schemas.microsoft.com/office/drawing/2014/main" id="{CB9C7A72-6442-1A16-EC1F-8BC07C6202F3}"/>
                  </a:ext>
                </a:extLst>
              </p:cNvPr>
              <p:cNvSpPr txBox="1"/>
              <p:nvPr/>
            </p:nvSpPr>
            <p:spPr>
              <a:xfrm>
                <a:off x="1765569" y="3121223"/>
                <a:ext cx="1770434" cy="307777"/>
              </a:xfrm>
              <a:prstGeom prst="rect">
                <a:avLst/>
              </a:prstGeom>
              <a:noFill/>
            </p:spPr>
            <p:txBody>
              <a:bodyPr wrap="square" rtlCol="0">
                <a:spAutoFit/>
              </a:bodyPr>
              <a:lstStyle/>
              <a:p>
                <a:pPr algn="ctr"/>
                <a:r>
                  <a:rPr lang="en-US" sz="1400" b="1" dirty="0">
                    <a:solidFill>
                      <a:srgbClr val="FF0000"/>
                    </a:solidFill>
                  </a:rPr>
                  <a:t>Depth map-based</a:t>
                </a:r>
              </a:p>
            </p:txBody>
          </p:sp>
          <p:sp>
            <p:nvSpPr>
              <p:cNvPr id="3" name="矩形 2">
                <a:extLst>
                  <a:ext uri="{FF2B5EF4-FFF2-40B4-BE49-F238E27FC236}">
                    <a16:creationId xmlns:a16="http://schemas.microsoft.com/office/drawing/2014/main" id="{5474EB53-C584-4C69-400B-7FEE852C38BA}"/>
                  </a:ext>
                </a:extLst>
              </p:cNvPr>
              <p:cNvSpPr/>
              <p:nvPr/>
            </p:nvSpPr>
            <p:spPr>
              <a:xfrm>
                <a:off x="1566153" y="2451370"/>
                <a:ext cx="2169267" cy="3443592"/>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矩形 5">
                <a:extLst>
                  <a:ext uri="{FF2B5EF4-FFF2-40B4-BE49-F238E27FC236}">
                    <a16:creationId xmlns:a16="http://schemas.microsoft.com/office/drawing/2014/main" id="{07E40CAF-B02D-4015-3B93-AC822961E1EF}"/>
                  </a:ext>
                </a:extLst>
              </p:cNvPr>
              <p:cNvSpPr/>
              <p:nvPr/>
            </p:nvSpPr>
            <p:spPr>
              <a:xfrm>
                <a:off x="3859822" y="4714613"/>
                <a:ext cx="2169267" cy="1616656"/>
              </a:xfrm>
              <a:prstGeom prst="rect">
                <a:avLst/>
              </a:prstGeom>
              <a:noFill/>
              <a:ln w="3810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lgn="ctr"/>
                <a:endParaRPr lang="en-US"/>
              </a:p>
            </p:txBody>
          </p:sp>
        </p:grpSp>
        <p:sp>
          <p:nvSpPr>
            <p:cNvPr id="8" name="矩形 7">
              <a:extLst>
                <a:ext uri="{FF2B5EF4-FFF2-40B4-BE49-F238E27FC236}">
                  <a16:creationId xmlns:a16="http://schemas.microsoft.com/office/drawing/2014/main" id="{F435ABD6-29FB-261C-A0A4-3EF4D8B64651}"/>
                </a:ext>
              </a:extLst>
            </p:cNvPr>
            <p:cNvSpPr/>
            <p:nvPr/>
          </p:nvSpPr>
          <p:spPr>
            <a:xfrm>
              <a:off x="3877406" y="1916722"/>
              <a:ext cx="1380393" cy="2747558"/>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矩形 8">
              <a:extLst>
                <a:ext uri="{FF2B5EF4-FFF2-40B4-BE49-F238E27FC236}">
                  <a16:creationId xmlns:a16="http://schemas.microsoft.com/office/drawing/2014/main" id="{67103BCD-4CBF-96B1-5C08-105128F92C52}"/>
                </a:ext>
              </a:extLst>
            </p:cNvPr>
            <p:cNvSpPr/>
            <p:nvPr/>
          </p:nvSpPr>
          <p:spPr>
            <a:xfrm>
              <a:off x="3859822" y="949569"/>
              <a:ext cx="7077809" cy="422031"/>
            </a:xfrm>
            <a:prstGeom prst="rect">
              <a:avLst/>
            </a:prstGeom>
            <a:noFill/>
            <a:ln w="38100"/>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64403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74261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ACDC37F2-10FD-C078-9B41-6CB8A2C43624}"/>
              </a:ext>
            </a:extLst>
          </p:cNvPr>
          <p:cNvPicPr>
            <a:picLocks noChangeAspect="1"/>
          </p:cNvPicPr>
          <p:nvPr/>
        </p:nvPicPr>
        <p:blipFill>
          <a:blip r:embed="rId6"/>
          <a:stretch>
            <a:fillRect/>
          </a:stretch>
        </p:blipFill>
        <p:spPr>
          <a:xfrm>
            <a:off x="-5329" y="835406"/>
            <a:ext cx="12197329" cy="3780692"/>
          </a:xfrm>
          <a:prstGeom prst="rect">
            <a:avLst/>
          </a:prstGeom>
        </p:spPr>
      </p:pic>
      <p:sp>
        <p:nvSpPr>
          <p:cNvPr id="12" name="ee4pContent1">
            <a:extLst>
              <a:ext uri="{FF2B5EF4-FFF2-40B4-BE49-F238E27FC236}">
                <a16:creationId xmlns:a16="http://schemas.microsoft.com/office/drawing/2014/main" id="{368454E0-C3C6-2298-4A56-0F0CE73962B8}"/>
              </a:ext>
            </a:extLst>
          </p:cNvPr>
          <p:cNvSpPr txBox="1">
            <a:spLocks/>
          </p:cNvSpPr>
          <p:nvPr>
            <p:custDataLst>
              <p:tags r:id="rId2"/>
            </p:custDataLst>
          </p:nvPr>
        </p:nvSpPr>
        <p:spPr>
          <a:xfrm>
            <a:off x="930520" y="4941645"/>
            <a:ext cx="10330960" cy="10635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基于在线和离线深度图的 </a:t>
            </a:r>
            <a:r>
              <a:rPr lang="en-US" altLang="zh-CN" dirty="0">
                <a:latin typeface="+mn-lt"/>
              </a:rPr>
              <a:t>MVS </a:t>
            </a:r>
            <a:r>
              <a:rPr lang="zh-CN" altLang="en-US" dirty="0">
                <a:latin typeface="+mn-lt"/>
              </a:rPr>
              <a:t>工作流程的整体说明</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通常处理顺序数据，例如视频，并使用 </a:t>
            </a:r>
            <a:r>
              <a:rPr lang="en-US" altLang="zh-CN" dirty="0">
                <a:latin typeface="+mn-lt"/>
              </a:rPr>
              <a:t>TSDF </a:t>
            </a:r>
            <a:r>
              <a:rPr lang="zh-CN" altLang="en-US" dirty="0">
                <a:latin typeface="+mn-lt"/>
              </a:rPr>
              <a:t>卷作为网格提取的中间表示</a:t>
            </a:r>
            <a:endParaRPr lang="en-US" altLang="zh-CN" dirty="0">
              <a:latin typeface="+mn-lt"/>
            </a:endParaRPr>
          </a:p>
          <a:p>
            <a:pPr lvl="1"/>
            <a:r>
              <a:rPr lang="zh-CN" altLang="en-US" dirty="0">
                <a:latin typeface="+mn-lt"/>
              </a:rPr>
              <a:t>给定一组完整的图像，离线 </a:t>
            </a:r>
            <a:r>
              <a:rPr lang="en-US" altLang="zh-CN" dirty="0">
                <a:latin typeface="+mn-lt"/>
              </a:rPr>
              <a:t>MVS </a:t>
            </a:r>
            <a:r>
              <a:rPr lang="zh-CN" altLang="en-US" dirty="0">
                <a:latin typeface="+mn-lt"/>
              </a:rPr>
              <a:t>保存捕获场景的全局信息，并且通常将估计的深度图融合到带有过滤的点云中</a:t>
            </a:r>
            <a:endParaRPr lang="en-US" dirty="0">
              <a:latin typeface="+mn-lt"/>
            </a:endParaRPr>
          </a:p>
        </p:txBody>
      </p:sp>
    </p:spTree>
    <p:extLst>
      <p:ext uri="{BB962C8B-B14F-4D97-AF65-F5344CB8AC3E}">
        <p14:creationId xmlns:p14="http://schemas.microsoft.com/office/powerpoint/2010/main" val="1287566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4CD17275-B048-8CD6-6021-B98AD91D582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42" name="矩形 41">
            <a:hlinkClick r:id="rId24" action="ppaction://hlinksldjump"/>
            <a:extLst>
              <a:ext uri="{FF2B5EF4-FFF2-40B4-BE49-F238E27FC236}">
                <a16:creationId xmlns:a16="http://schemas.microsoft.com/office/drawing/2014/main" id="{62D5CACD-0831-EE84-A7C9-99FB8955E6A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4" action="ppaction://hlinksldjump"/>
            <a:extLst>
              <a:ext uri="{FF2B5EF4-FFF2-40B4-BE49-F238E27FC236}">
                <a16:creationId xmlns:a16="http://schemas.microsoft.com/office/drawing/2014/main" id="{A69CE989-8F5C-294C-8386-470A31C6C6C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5" action="ppaction://hlinksldjump"/>
            <a:extLst>
              <a:ext uri="{FF2B5EF4-FFF2-40B4-BE49-F238E27FC236}">
                <a16:creationId xmlns:a16="http://schemas.microsoft.com/office/drawing/2014/main" id="{B741026D-F6D1-742F-EA22-959F130971C5}"/>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39" name="矩形 38">
            <a:hlinkClick r:id="rId25" action="ppaction://hlinksldjump"/>
            <a:extLst>
              <a:ext uri="{FF2B5EF4-FFF2-40B4-BE49-F238E27FC236}">
                <a16:creationId xmlns:a16="http://schemas.microsoft.com/office/drawing/2014/main" id="{A0B92B67-55F8-A71F-C1B2-60F94DE9EE62}"/>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5" action="ppaction://hlinksldjump"/>
            <a:extLst>
              <a:ext uri="{FF2B5EF4-FFF2-40B4-BE49-F238E27FC236}">
                <a16:creationId xmlns:a16="http://schemas.microsoft.com/office/drawing/2014/main" id="{2F01C176-9F44-3D6A-E55E-930A55995311}"/>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6" action="ppaction://hlinksldjump"/>
            <a:extLst>
              <a:ext uri="{FF2B5EF4-FFF2-40B4-BE49-F238E27FC236}">
                <a16:creationId xmlns:a16="http://schemas.microsoft.com/office/drawing/2014/main" id="{F8A7DA3B-D262-E8A0-1D6B-0EB82D98D506}"/>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6" name="矩形 35">
            <a:hlinkClick r:id="rId26" action="ppaction://hlinksldjump"/>
            <a:extLst>
              <a:ext uri="{FF2B5EF4-FFF2-40B4-BE49-F238E27FC236}">
                <a16:creationId xmlns:a16="http://schemas.microsoft.com/office/drawing/2014/main" id="{9255369F-D404-8D51-CF10-D36C95D4EDB4}"/>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6" action="ppaction://hlinksldjump"/>
            <a:extLst>
              <a:ext uri="{FF2B5EF4-FFF2-40B4-BE49-F238E27FC236}">
                <a16:creationId xmlns:a16="http://schemas.microsoft.com/office/drawing/2014/main" id="{1ADEF23F-B7C9-6D8D-897E-9F8F0F9C9605}"/>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7" action="ppaction://hlinksldjump"/>
            <a:extLst>
              <a:ext uri="{FF2B5EF4-FFF2-40B4-BE49-F238E27FC236}">
                <a16:creationId xmlns:a16="http://schemas.microsoft.com/office/drawing/2014/main" id="{FCBC3116-0E25-ECED-BFDD-CC1A5A40FFE4}"/>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3" name="矩形 32">
            <a:hlinkClick r:id="rId27" action="ppaction://hlinksldjump"/>
            <a:extLst>
              <a:ext uri="{FF2B5EF4-FFF2-40B4-BE49-F238E27FC236}">
                <a16:creationId xmlns:a16="http://schemas.microsoft.com/office/drawing/2014/main" id="{C0E5207E-244E-9026-4F73-CE785C2EA855}"/>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7" action="ppaction://hlinksldjump"/>
            <a:extLst>
              <a:ext uri="{FF2B5EF4-FFF2-40B4-BE49-F238E27FC236}">
                <a16:creationId xmlns:a16="http://schemas.microsoft.com/office/drawing/2014/main" id="{91CBAA60-3525-C5A4-706F-9909EC35B2F7}"/>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6B122629-1561-AF99-B9C5-9D66DA4A484F}"/>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DAD1E31E-A6C8-1A2F-06E4-54266916A75F}"/>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8" action="ppaction://hlinksldjump"/>
            <a:extLst>
              <a:ext uri="{FF2B5EF4-FFF2-40B4-BE49-F238E27FC236}">
                <a16:creationId xmlns:a16="http://schemas.microsoft.com/office/drawing/2014/main" id="{A169F89D-EDC5-58B3-0C7B-D6809315B80C}"/>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8" action="ppaction://hlinksldjump"/>
            <a:extLst>
              <a:ext uri="{FF2B5EF4-FFF2-40B4-BE49-F238E27FC236}">
                <a16:creationId xmlns:a16="http://schemas.microsoft.com/office/drawing/2014/main" id="{018346D0-7D3D-9710-ABD7-5CBCAF57B33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9" action="ppaction://hlinksldjump"/>
            <a:extLst>
              <a:ext uri="{FF2B5EF4-FFF2-40B4-BE49-F238E27FC236}">
                <a16:creationId xmlns:a16="http://schemas.microsoft.com/office/drawing/2014/main" id="{59BEE49D-A980-225B-D567-A1524C21F7C3}"/>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9" action="ppaction://hlinksldjump"/>
            <a:extLst>
              <a:ext uri="{FF2B5EF4-FFF2-40B4-BE49-F238E27FC236}">
                <a16:creationId xmlns:a16="http://schemas.microsoft.com/office/drawing/2014/main" id="{46175F06-0F3E-0D86-3639-502D4DFD5E95}"/>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9" action="ppaction://hlinksldjump"/>
            <a:extLst>
              <a:ext uri="{FF2B5EF4-FFF2-40B4-BE49-F238E27FC236}">
                <a16:creationId xmlns:a16="http://schemas.microsoft.com/office/drawing/2014/main" id="{5332CD40-83D0-FD3F-548D-7296262FD88B}"/>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6BE14B63-181E-095F-8E2C-5F1AD1F70B76}"/>
              </a:ext>
            </a:extLst>
          </p:cNvPr>
          <p:cNvSpPr>
            <a:spLocks noGrp="1"/>
          </p:cNvSpPr>
          <p:nvPr>
            <p:ph type="title"/>
            <p:custDataLst>
              <p:tags r:id="rId21"/>
            </p:custDataLst>
          </p:nvPr>
        </p:nvSpPr>
        <p:spPr/>
        <p:txBody>
          <a:bodyPr/>
          <a:lstStyle/>
          <a:p>
            <a:r>
              <a:rPr lang="en-US"/>
              <a:t>MVS</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2"/>
            </p:custDataLst>
            <p:extLst>
              <p:ext uri="{D42A27DB-BD31-4B8C-83A1-F6EECF244321}">
                <p14:modId xmlns:p14="http://schemas.microsoft.com/office/powerpoint/2010/main" val="4276221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0" name=""/>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330054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3" name="Rechteckige Legende 1">
            <a:extLst>
              <a:ext uri="{FF2B5EF4-FFF2-40B4-BE49-F238E27FC236}">
                <a16:creationId xmlns:a16="http://schemas.microsoft.com/office/drawing/2014/main" id="{CE9F0747-D3E0-5098-A1D9-0511AAA1CC72}"/>
              </a:ext>
            </a:extLst>
          </p:cNvPr>
          <p:cNvSpPr>
            <a:spLocks noChangeArrowheads="1"/>
          </p:cNvSpPr>
          <p:nvPr/>
        </p:nvSpPr>
        <p:spPr bwMode="auto">
          <a:xfrm>
            <a:off x="6412706" y="636223"/>
            <a:ext cx="5262562" cy="2010247"/>
          </a:xfrm>
          <a:prstGeom prst="wedgeRectCallout">
            <a:avLst>
              <a:gd name="adj1" fmla="val 21442"/>
              <a:gd name="adj2" fmla="val 63791"/>
            </a:avLst>
          </a:prstGeom>
          <a:solidFill>
            <a:srgbClr val="D9D9D9"/>
          </a:solidFill>
          <a:ln w="9525" cap="flat" cmpd="sng" algn="ctr">
            <a:solidFill>
              <a:srgbClr val="D9D9D9"/>
            </a:solidFill>
            <a:prstDash val="solid"/>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solidFill>
                <a:schemeClr val="bg1"/>
              </a:solidFill>
              <a:latin typeface="+mn-lt"/>
            </a:endParaRPr>
          </a:p>
        </p:txBody>
      </p:sp>
      <p:sp>
        <p:nvSpPr>
          <p:cNvPr id="24" name="Rechteckige Legende 1">
            <a:extLst>
              <a:ext uri="{FF2B5EF4-FFF2-40B4-BE49-F238E27FC236}">
                <a16:creationId xmlns:a16="http://schemas.microsoft.com/office/drawing/2014/main" id="{62429BB3-5EEB-8D75-2B6B-D9F962D6BE17}"/>
              </a:ext>
            </a:extLst>
          </p:cNvPr>
          <p:cNvSpPr>
            <a:spLocks noChangeArrowheads="1"/>
          </p:cNvSpPr>
          <p:nvPr/>
        </p:nvSpPr>
        <p:spPr bwMode="auto">
          <a:xfrm>
            <a:off x="514348" y="3077746"/>
            <a:ext cx="5267327" cy="2006651"/>
          </a:xfrm>
          <a:prstGeom prst="wedgeRectCallout">
            <a:avLst>
              <a:gd name="adj1" fmla="val -21286"/>
              <a:gd name="adj2" fmla="val -63791"/>
            </a:avLst>
          </a:prstGeom>
          <a:solidFill>
            <a:srgbClr val="4472C4"/>
          </a:solidFill>
          <a:ln w="9525" algn="ctr">
            <a:solidFill>
              <a:srgbClr val="4472C4"/>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5" name="Rechteckige Legende 1">
            <a:extLst>
              <a:ext uri="{FF2B5EF4-FFF2-40B4-BE49-F238E27FC236}">
                <a16:creationId xmlns:a16="http://schemas.microsoft.com/office/drawing/2014/main" id="{B21564BB-0E76-849E-D1A7-54DA824075D8}"/>
              </a:ext>
            </a:extLst>
          </p:cNvPr>
          <p:cNvSpPr>
            <a:spLocks noChangeArrowheads="1"/>
          </p:cNvSpPr>
          <p:nvPr/>
        </p:nvSpPr>
        <p:spPr bwMode="auto">
          <a:xfrm>
            <a:off x="6408468" y="3078590"/>
            <a:ext cx="5266800" cy="2004227"/>
          </a:xfrm>
          <a:prstGeom prst="wedgeRectCallout">
            <a:avLst>
              <a:gd name="adj1" fmla="val -59109"/>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6" name="Rechteckige Legende 1">
            <a:extLst>
              <a:ext uri="{FF2B5EF4-FFF2-40B4-BE49-F238E27FC236}">
                <a16:creationId xmlns:a16="http://schemas.microsoft.com/office/drawing/2014/main" id="{DD39326A-2B46-3CBE-D3D8-E945BFCB2126}"/>
              </a:ext>
            </a:extLst>
          </p:cNvPr>
          <p:cNvSpPr>
            <a:spLocks noChangeArrowheads="1"/>
          </p:cNvSpPr>
          <p:nvPr/>
        </p:nvSpPr>
        <p:spPr bwMode="auto">
          <a:xfrm>
            <a:off x="514348" y="636224"/>
            <a:ext cx="5266800" cy="2012948"/>
          </a:xfrm>
          <a:prstGeom prst="wedgeRectCallout">
            <a:avLst>
              <a:gd name="adj1" fmla="val 59048"/>
              <a:gd name="adj2" fmla="val -20727"/>
            </a:avLst>
          </a:prstGeom>
          <a:solidFill>
            <a:srgbClr val="D9D9D9"/>
          </a:solidFill>
          <a:ln w="9525" algn="ctr">
            <a:solidFill>
              <a:srgbClr val="D9D9D9"/>
            </a:solidFill>
            <a:round/>
            <a:headEnd type="none" w="sm" len="sm"/>
            <a:tailEnd type="none" w="sm" len="sm"/>
          </a:ln>
          <a:effectLst/>
        </p:spPr>
        <p:txBody>
          <a:bodyPr wrap="none" lIns="91440" tIns="108000" rIns="91440" bIns="36000" anchor="t"/>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marL="177800" lvl="1" indent="-177800">
              <a:buClr>
                <a:schemeClr val="accent1">
                  <a:lumMod val="100000"/>
                </a:schemeClr>
              </a:buClr>
              <a:buSzPct val="100000"/>
              <a:buFont typeface="Wingdings"/>
              <a:buChar char="§"/>
            </a:pPr>
            <a:endParaRPr lang="en-US" altLang="de-DE" dirty="0">
              <a:latin typeface="+mn-lt"/>
            </a:endParaRPr>
          </a:p>
        </p:txBody>
      </p:sp>
      <p:sp>
        <p:nvSpPr>
          <p:cNvPr id="27" name="ee4pContent1">
            <a:extLst>
              <a:ext uri="{FF2B5EF4-FFF2-40B4-BE49-F238E27FC236}">
                <a16:creationId xmlns:a16="http://schemas.microsoft.com/office/drawing/2014/main" id="{D0573CE9-AE29-8F0B-21D5-C9EACE0D6D96}"/>
              </a:ext>
            </a:extLst>
          </p:cNvPr>
          <p:cNvSpPr txBox="1">
            <a:spLocks noChangeArrowheads="1"/>
          </p:cNvSpPr>
          <p:nvPr>
            <p:custDataLst>
              <p:tags r:id="rId2"/>
            </p:custDataLst>
          </p:nvPr>
        </p:nvSpPr>
        <p:spPr bwMode="auto">
          <a:xfrm>
            <a:off x="514348" y="636223"/>
            <a:ext cx="5266800" cy="201294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相机标定</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利用运动恢复结构 </a:t>
            </a:r>
            <a:r>
              <a:rPr lang="en-US" altLang="zh-CN" dirty="0"/>
              <a:t>(SFM) </a:t>
            </a:r>
            <a:r>
              <a:rPr lang="zh-CN" altLang="en-US" dirty="0"/>
              <a:t>或 </a:t>
            </a:r>
            <a:r>
              <a:rPr lang="en-US" altLang="zh-CN" dirty="0"/>
              <a:t>SLAM </a:t>
            </a:r>
            <a:r>
              <a:rPr lang="zh-CN" altLang="en-US" dirty="0"/>
              <a:t>进行</a:t>
            </a:r>
            <a:endParaRPr lang="en-US" dirty="0"/>
          </a:p>
        </p:txBody>
      </p:sp>
      <p:sp>
        <p:nvSpPr>
          <p:cNvPr id="28" name="ee4pContent2">
            <a:extLst>
              <a:ext uri="{FF2B5EF4-FFF2-40B4-BE49-F238E27FC236}">
                <a16:creationId xmlns:a16="http://schemas.microsoft.com/office/drawing/2014/main" id="{B015801D-6546-D219-9983-0874BF93A50A}"/>
              </a:ext>
            </a:extLst>
          </p:cNvPr>
          <p:cNvSpPr txBox="1">
            <a:spLocks noChangeArrowheads="1"/>
          </p:cNvSpPr>
          <p:nvPr>
            <p:custDataLst>
              <p:tags r:id="rId3"/>
            </p:custDataLst>
          </p:nvPr>
        </p:nvSpPr>
        <p:spPr bwMode="auto">
          <a:xfrm>
            <a:off x="6410324" y="636223"/>
            <a:ext cx="5264943" cy="2010247"/>
          </a:xfrm>
          <a:prstGeom prst="rect">
            <a:avLst/>
          </a:prstGeom>
          <a:solidFill>
            <a:srgbClr val="D9D9D9"/>
          </a:solidFill>
          <a:ln w="19050">
            <a:solidFill>
              <a:srgbClr val="D9D9D9"/>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rgbClr val="4472C4"/>
              </a:buClr>
              <a:buSzPct val="100000"/>
              <a:buFont typeface="Wingdings" pitchFamily="2" charset="2"/>
              <a:buChar char="§"/>
            </a:pPr>
            <a:r>
              <a:rPr lang="zh-CN" altLang="en-US" b="1" dirty="0">
                <a:solidFill>
                  <a:srgbClr val="FF0000"/>
                </a:solidFill>
              </a:rPr>
              <a:t>视图选择</a:t>
            </a:r>
            <a:endParaRPr lang="en-US" altLang="zh-CN" b="1" dirty="0">
              <a:solidFill>
                <a:srgbClr val="FF0000"/>
              </a:solidFill>
            </a:endParaRPr>
          </a:p>
          <a:p>
            <a:pPr lvl="1">
              <a:buClr>
                <a:srgbClr val="4472C4"/>
              </a:buClr>
              <a:buSzPct val="100000"/>
              <a:buFont typeface="Wingdings" pitchFamily="2" charset="2"/>
              <a:buChar char="§"/>
            </a:pPr>
            <a:r>
              <a:rPr lang="zh-CN" altLang="en-US" dirty="0"/>
              <a:t>如何选择相邻视图来重建几何结构</a:t>
            </a:r>
            <a:endParaRPr lang="en-US" dirty="0"/>
          </a:p>
        </p:txBody>
      </p:sp>
      <p:sp>
        <p:nvSpPr>
          <p:cNvPr id="29" name="ee4pContent3">
            <a:extLst>
              <a:ext uri="{FF2B5EF4-FFF2-40B4-BE49-F238E27FC236}">
                <a16:creationId xmlns:a16="http://schemas.microsoft.com/office/drawing/2014/main" id="{8DE9F015-388C-187D-4391-A85CECA1DF51}"/>
              </a:ext>
            </a:extLst>
          </p:cNvPr>
          <p:cNvSpPr txBox="1">
            <a:spLocks noChangeArrowheads="1"/>
          </p:cNvSpPr>
          <p:nvPr>
            <p:custDataLst>
              <p:tags r:id="rId4"/>
            </p:custDataLst>
          </p:nvPr>
        </p:nvSpPr>
        <p:spPr bwMode="auto">
          <a:xfrm>
            <a:off x="514348" y="3074150"/>
            <a:ext cx="5269232" cy="2010247"/>
          </a:xfrm>
          <a:prstGeom prst="rect">
            <a:avLst/>
          </a:prstGeom>
          <a:solidFill>
            <a:srgbClr val="4472C4"/>
          </a:solidFill>
          <a:ln w="19050">
            <a:solidFill>
              <a:srgbClr val="4472C4"/>
            </a:solid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bg1"/>
              </a:buClr>
              <a:buSzPct val="100000"/>
              <a:buFont typeface="Wingdings" pitchFamily="2" charset="2"/>
              <a:buChar char="§"/>
            </a:pPr>
            <a:r>
              <a:rPr lang="zh-CN" altLang="en-US" b="1" dirty="0">
                <a:solidFill>
                  <a:srgbClr val="FF0000"/>
                </a:solidFill>
              </a:rPr>
              <a:t>深度融合</a:t>
            </a:r>
            <a:endParaRPr lang="en-US" altLang="zh-CN" b="1" dirty="0">
              <a:solidFill>
                <a:srgbClr val="FF0000"/>
              </a:solidFill>
            </a:endParaRPr>
          </a:p>
          <a:p>
            <a:pPr lvl="1">
              <a:buClr>
                <a:schemeClr val="bg1"/>
              </a:buClr>
              <a:buSzPct val="100000"/>
              <a:buFont typeface="Wingdings" pitchFamily="2" charset="2"/>
              <a:buChar char="§"/>
            </a:pPr>
            <a:r>
              <a:rPr lang="zh-CN" altLang="en-US" dirty="0">
                <a:solidFill>
                  <a:schemeClr val="bg1"/>
                </a:solidFill>
              </a:rPr>
              <a:t>深度估计后常用的深度融合策略</a:t>
            </a:r>
            <a:endParaRPr lang="en-US" dirty="0">
              <a:solidFill>
                <a:schemeClr val="bg1"/>
              </a:solidFill>
            </a:endParaRPr>
          </a:p>
        </p:txBody>
      </p:sp>
      <p:sp>
        <p:nvSpPr>
          <p:cNvPr id="30" name="ee4pContent4">
            <a:extLst>
              <a:ext uri="{FF2B5EF4-FFF2-40B4-BE49-F238E27FC236}">
                <a16:creationId xmlns:a16="http://schemas.microsoft.com/office/drawing/2014/main" id="{9AD828BD-CE6F-B05C-9292-73F70901DAEE}"/>
              </a:ext>
            </a:extLst>
          </p:cNvPr>
          <p:cNvSpPr txBox="1">
            <a:spLocks noChangeArrowheads="1"/>
          </p:cNvSpPr>
          <p:nvPr>
            <p:custDataLst>
              <p:tags r:id="rId5"/>
            </p:custDataLst>
          </p:nvPr>
        </p:nvSpPr>
        <p:spPr bwMode="auto">
          <a:xfrm>
            <a:off x="6408468" y="3076209"/>
            <a:ext cx="5266800" cy="2008188"/>
          </a:xfrm>
          <a:prstGeom prst="rect">
            <a:avLst/>
          </a:prstGeom>
          <a:noFill/>
          <a:ln w="19050">
            <a:noFill/>
            <a:miter lim="800000"/>
            <a:headEnd/>
            <a:tailEnd/>
          </a:ln>
          <a:effectLst/>
        </p:spPr>
        <p:txBody>
          <a:bodyPr vert="horz" wrap="square" lIns="90000" tIns="108000" rIns="90000" bIns="36000"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zh-CN" altLang="en-US" b="1" dirty="0">
                <a:solidFill>
                  <a:srgbClr val="FF0000"/>
                </a:solidFill>
              </a:rPr>
              <a:t>多视图深度估计</a:t>
            </a:r>
            <a:endParaRPr lang="en-US" altLang="zh-CN" b="1" dirty="0">
              <a:solidFill>
                <a:srgbClr val="FF0000"/>
              </a:solidFill>
            </a:endParaRPr>
          </a:p>
          <a:p>
            <a:pPr lvl="1">
              <a:buClr>
                <a:schemeClr val="accent1">
                  <a:lumMod val="100000"/>
                </a:schemeClr>
              </a:buClr>
              <a:buSzPct val="100000"/>
              <a:buFont typeface="Wingdings" pitchFamily="2" charset="2"/>
              <a:buChar char="§"/>
            </a:pPr>
            <a:r>
              <a:rPr lang="zh-CN" altLang="en-US" dirty="0"/>
              <a:t>如何在基于学习的 </a:t>
            </a:r>
            <a:r>
              <a:rPr lang="en-US" altLang="zh-CN" dirty="0"/>
              <a:t>MVS </a:t>
            </a:r>
            <a:r>
              <a:rPr lang="zh-CN" altLang="en-US" dirty="0"/>
              <a:t>方法中使用平面扫描构建代价体</a:t>
            </a:r>
            <a:endParaRPr lang="en-US" dirty="0"/>
          </a:p>
        </p:txBody>
      </p:sp>
      <p:sp>
        <p:nvSpPr>
          <p:cNvPr id="34" name="ee4pHeader1">
            <a:extLst>
              <a:ext uri="{FF2B5EF4-FFF2-40B4-BE49-F238E27FC236}">
                <a16:creationId xmlns:a16="http://schemas.microsoft.com/office/drawing/2014/main" id="{A2B425D5-35F9-8EE9-EF7B-871FD3DC6218}"/>
              </a:ext>
            </a:extLst>
          </p:cNvPr>
          <p:cNvSpPr/>
          <p:nvPr>
            <p:custDataLst>
              <p:tags r:id="rId6"/>
            </p:custDataLst>
          </p:nvPr>
        </p:nvSpPr>
        <p:spPr bwMode="auto">
          <a:xfrm>
            <a:off x="514350" y="5509375"/>
            <a:ext cx="5485012" cy="651492"/>
          </a:xfrm>
          <a:prstGeom prst="rect">
            <a:avLst/>
          </a:prstGeom>
          <a:solidFill>
            <a:srgbClr val="FFFFFF"/>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altLang="zh-CN" sz="1600" dirty="0"/>
              <a:t>MVS </a:t>
            </a:r>
            <a:r>
              <a:rPr lang="zh-CN" altLang="en-US" sz="1600" dirty="0"/>
              <a:t>常用的数据集和基准</a:t>
            </a:r>
            <a:endParaRPr lang="en-US" sz="1600" dirty="0"/>
          </a:p>
        </p:txBody>
      </p:sp>
      <p:sp>
        <p:nvSpPr>
          <p:cNvPr id="35" name="ee4pHeader2">
            <a:extLst>
              <a:ext uri="{FF2B5EF4-FFF2-40B4-BE49-F238E27FC236}">
                <a16:creationId xmlns:a16="http://schemas.microsoft.com/office/drawing/2014/main" id="{947C7163-548D-2655-6ABE-D136E75F77C5}"/>
              </a:ext>
            </a:extLst>
          </p:cNvPr>
          <p:cNvSpPr/>
          <p:nvPr>
            <p:custDataLst>
              <p:tags r:id="rId7"/>
            </p:custDataLst>
          </p:nvPr>
        </p:nvSpPr>
        <p:spPr bwMode="auto">
          <a:xfrm>
            <a:off x="6190255" y="5509375"/>
            <a:ext cx="5485012" cy="651492"/>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常用的评估指标</a:t>
            </a:r>
            <a:endParaRPr lang="en-US" sz="1600" dirty="0">
              <a:solidFill>
                <a:schemeClr val="bg1"/>
              </a:solidFill>
            </a:endParaRPr>
          </a:p>
        </p:txBody>
      </p:sp>
    </p:spTree>
    <p:extLst>
      <p:ext uri="{BB962C8B-B14F-4D97-AF65-F5344CB8AC3E}">
        <p14:creationId xmlns:p14="http://schemas.microsoft.com/office/powerpoint/2010/main" val="65401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hlinkClick r:id="rId24" action="ppaction://hlinksldjump"/>
            <a:extLst>
              <a:ext uri="{FF2B5EF4-FFF2-40B4-BE49-F238E27FC236}">
                <a16:creationId xmlns:a16="http://schemas.microsoft.com/office/drawing/2014/main" id="{4FF34D46-1800-2373-7187-6D9CC43D7202}"/>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3" name="矩形 42">
            <a:hlinkClick r:id="rId24" action="ppaction://hlinksldjump"/>
            <a:extLst>
              <a:ext uri="{FF2B5EF4-FFF2-40B4-BE49-F238E27FC236}">
                <a16:creationId xmlns:a16="http://schemas.microsoft.com/office/drawing/2014/main" id="{D8CE56EC-9D66-8ED8-88A5-A0582DC927B1}"/>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2" name="矩形 41">
            <a:hlinkClick r:id="rId24" action="ppaction://hlinksldjump"/>
            <a:extLst>
              <a:ext uri="{FF2B5EF4-FFF2-40B4-BE49-F238E27FC236}">
                <a16:creationId xmlns:a16="http://schemas.microsoft.com/office/drawing/2014/main" id="{96C0D30A-29FE-C9D0-A1D4-D862F05BFEE5}"/>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1" name="矩形 40">
            <a:hlinkClick r:id="rId25" action="ppaction://hlinksldjump"/>
            <a:extLst>
              <a:ext uri="{FF2B5EF4-FFF2-40B4-BE49-F238E27FC236}">
                <a16:creationId xmlns:a16="http://schemas.microsoft.com/office/drawing/2014/main" id="{97EAD647-54A2-792C-1E11-7181711D38D3}"/>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40" name="矩形 39">
            <a:hlinkClick r:id="rId25" action="ppaction://hlinksldjump"/>
            <a:extLst>
              <a:ext uri="{FF2B5EF4-FFF2-40B4-BE49-F238E27FC236}">
                <a16:creationId xmlns:a16="http://schemas.microsoft.com/office/drawing/2014/main" id="{6F57D397-051E-02FD-0D9E-C6C459BB6899}"/>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9" name="矩形 38">
            <a:hlinkClick r:id="rId25" action="ppaction://hlinksldjump"/>
            <a:extLst>
              <a:ext uri="{FF2B5EF4-FFF2-40B4-BE49-F238E27FC236}">
                <a16:creationId xmlns:a16="http://schemas.microsoft.com/office/drawing/2014/main" id="{921190E6-A16B-6184-A28A-841D33038635}"/>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8" name="矩形 37">
            <a:hlinkClick r:id="rId26" action="ppaction://hlinksldjump"/>
            <a:extLst>
              <a:ext uri="{FF2B5EF4-FFF2-40B4-BE49-F238E27FC236}">
                <a16:creationId xmlns:a16="http://schemas.microsoft.com/office/drawing/2014/main" id="{D734CCE4-EB5D-C748-F25C-2B19E4328FD4}"/>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7" name="矩形 36">
            <a:hlinkClick r:id="rId26" action="ppaction://hlinksldjump"/>
            <a:extLst>
              <a:ext uri="{FF2B5EF4-FFF2-40B4-BE49-F238E27FC236}">
                <a16:creationId xmlns:a16="http://schemas.microsoft.com/office/drawing/2014/main" id="{D75BF1F1-1517-92B4-D15F-378F8B139176}"/>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6" name="矩形 35">
            <a:hlinkClick r:id="rId26" action="ppaction://hlinksldjump"/>
            <a:extLst>
              <a:ext uri="{FF2B5EF4-FFF2-40B4-BE49-F238E27FC236}">
                <a16:creationId xmlns:a16="http://schemas.microsoft.com/office/drawing/2014/main" id="{1CE13DD1-9405-6C41-DC94-04ED9E995C11}"/>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5" name="矩形 34">
            <a:hlinkClick r:id="rId27" action="ppaction://hlinksldjump"/>
            <a:extLst>
              <a:ext uri="{FF2B5EF4-FFF2-40B4-BE49-F238E27FC236}">
                <a16:creationId xmlns:a16="http://schemas.microsoft.com/office/drawing/2014/main" id="{45806586-CB64-41AC-43D4-9B3ACB18FD9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4" name="矩形 33">
            <a:hlinkClick r:id="rId27" action="ppaction://hlinksldjump"/>
            <a:extLst>
              <a:ext uri="{FF2B5EF4-FFF2-40B4-BE49-F238E27FC236}">
                <a16:creationId xmlns:a16="http://schemas.microsoft.com/office/drawing/2014/main" id="{F2A86E37-0B6C-47D9-B77F-EAAB8EA3A7F6}"/>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3" name="矩形 32">
            <a:hlinkClick r:id="rId27" action="ppaction://hlinksldjump"/>
            <a:extLst>
              <a:ext uri="{FF2B5EF4-FFF2-40B4-BE49-F238E27FC236}">
                <a16:creationId xmlns:a16="http://schemas.microsoft.com/office/drawing/2014/main" id="{342F85AC-9D86-865A-8B1F-DBC6D552662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2" name="矩形 31">
            <a:hlinkClick r:id="rId28" action="ppaction://hlinksldjump"/>
            <a:extLst>
              <a:ext uri="{FF2B5EF4-FFF2-40B4-BE49-F238E27FC236}">
                <a16:creationId xmlns:a16="http://schemas.microsoft.com/office/drawing/2014/main" id="{CBCD22EB-73BC-B3E3-68DD-6F8678407C42}"/>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31" name="矩形 30">
            <a:hlinkClick r:id="rId28" action="ppaction://hlinksldjump"/>
            <a:extLst>
              <a:ext uri="{FF2B5EF4-FFF2-40B4-BE49-F238E27FC236}">
                <a16:creationId xmlns:a16="http://schemas.microsoft.com/office/drawing/2014/main" id="{C68A7E3A-8318-9639-FA2C-5921F1C2A7BB}"/>
              </a:ext>
            </a:extLst>
          </p:cNvPr>
          <p:cNvSpPr/>
          <p:nvPr>
            <p:custDataLst>
              <p:tags r:id="rId15"/>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30" name="矩形 29">
            <a:hlinkClick r:id="rId28" action="ppaction://hlinksldjump"/>
            <a:extLst>
              <a:ext uri="{FF2B5EF4-FFF2-40B4-BE49-F238E27FC236}">
                <a16:creationId xmlns:a16="http://schemas.microsoft.com/office/drawing/2014/main" id="{AE60EF7D-D570-583A-DEDE-527C1BBE7470}"/>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9" name="矩形 28">
            <a:extLst>
              <a:ext uri="{FF2B5EF4-FFF2-40B4-BE49-F238E27FC236}">
                <a16:creationId xmlns:a16="http://schemas.microsoft.com/office/drawing/2014/main" id="{2ECDA2B1-666F-CD01-BE5E-9B2D1D2AE6B0}"/>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29" action="ppaction://hlinksldjump"/>
            <a:extLst>
              <a:ext uri="{FF2B5EF4-FFF2-40B4-BE49-F238E27FC236}">
                <a16:creationId xmlns:a16="http://schemas.microsoft.com/office/drawing/2014/main" id="{28CF4C21-3CDB-FF73-6AC3-6205A88F784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7" name="矩形 26">
            <a:hlinkClick r:id="rId29" action="ppaction://hlinksldjump"/>
            <a:extLst>
              <a:ext uri="{FF2B5EF4-FFF2-40B4-BE49-F238E27FC236}">
                <a16:creationId xmlns:a16="http://schemas.microsoft.com/office/drawing/2014/main" id="{822CBCE8-BE5C-7879-D2EF-EE8D9DC29FFF}"/>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6" name="矩形 25">
            <a:hlinkClick r:id="rId29" action="ppaction://hlinksldjump"/>
            <a:extLst>
              <a:ext uri="{FF2B5EF4-FFF2-40B4-BE49-F238E27FC236}">
                <a16:creationId xmlns:a16="http://schemas.microsoft.com/office/drawing/2014/main" id="{2818F95E-FD48-2A1A-B7B6-E14164C2E43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5" name="标题 24">
            <a:extLst>
              <a:ext uri="{FF2B5EF4-FFF2-40B4-BE49-F238E27FC236}">
                <a16:creationId xmlns:a16="http://schemas.microsoft.com/office/drawing/2014/main" id="{1F09FDC3-E240-859D-66C4-6DD94C94F6E0}"/>
              </a:ext>
            </a:extLst>
          </p:cNvPr>
          <p:cNvSpPr>
            <a:spLocks noGrp="1"/>
          </p:cNvSpPr>
          <p:nvPr>
            <p:ph type="title"/>
            <p:custDataLst>
              <p:tags r:id="rId21"/>
            </p:custDataLst>
          </p:nvPr>
        </p:nvSpPr>
        <p:spPr/>
        <p:txBody>
          <a:bodyPr/>
          <a:lstStyle/>
          <a:p>
            <a:r>
              <a:rPr lang="en-US"/>
              <a:t>Preliminaries</a:t>
            </a:r>
          </a:p>
        </p:txBody>
      </p:sp>
      <p:graphicFrame>
        <p:nvGraphicFramePr>
          <p:cNvPr id="24" name="think-cell data - do not delete" hidden="1">
            <a:extLst>
              <a:ext uri="{FF2B5EF4-FFF2-40B4-BE49-F238E27FC236}">
                <a16:creationId xmlns:a16="http://schemas.microsoft.com/office/drawing/2014/main" id="{1D4A2540-A9BB-ADA6-7559-D59C8E72D82C}"/>
              </a:ext>
            </a:extLst>
          </p:cNvPr>
          <p:cNvGraphicFramePr>
            <a:graphicFrameLocks noChangeAspect="1"/>
          </p:cNvGraphicFramePr>
          <p:nvPr>
            <p:custDataLst>
              <p:tags r:id="rId2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24" name="think-cell data - do not delete" hidden="1">
                        <a:extLst>
                          <a:ext uri="{FF2B5EF4-FFF2-40B4-BE49-F238E27FC236}">
                            <a16:creationId xmlns:a16="http://schemas.microsoft.com/office/drawing/2014/main" id="{1D4A2540-A9BB-ADA6-7559-D59C8E72D82C}"/>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27338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Camera Calibration</a:t>
            </a:r>
            <a:endParaRPr 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0B33A125-237F-8935-43F4-99498E605E8C}"/>
                  </a:ext>
                </a:extLst>
              </p:cNvPr>
              <p:cNvSpPr txBox="1">
                <a:spLocks/>
              </p:cNvSpPr>
              <p:nvPr>
                <p:custDataLst>
                  <p:tags r:id="rId2"/>
                </p:custDataLst>
              </p:nvPr>
            </p:nvSpPr>
            <p:spPr>
              <a:xfrm>
                <a:off x="838200" y="1690689"/>
                <a:ext cx="10515600" cy="23239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相机标定是一个确定相机内参和外参的过程，以准确理解其几何结构和特性</a:t>
                </a:r>
                <a:endParaRPr lang="en-US" altLang="zh-CN" dirty="0">
                  <a:latin typeface="+mn-lt"/>
                </a:endParaRPr>
              </a:p>
              <a:p>
                <a:pPr lvl="1"/>
                <a:r>
                  <a:rPr lang="zh-CN" altLang="en-US" dirty="0">
                    <a:latin typeface="+mn-lt"/>
                  </a:rPr>
                  <a:t>确保后续重建过程建立在准确且一致的几何信息之上，最终实现更可靠、更精确的场景 </a:t>
                </a:r>
                <a:r>
                  <a:rPr lang="en-US" altLang="zh-CN" dirty="0">
                    <a:latin typeface="+mn-lt"/>
                  </a:rPr>
                  <a:t>3D </a:t>
                </a:r>
                <a:r>
                  <a:rPr lang="zh-CN" altLang="en-US" dirty="0">
                    <a:latin typeface="+mn-lt"/>
                  </a:rPr>
                  <a:t>表示</a:t>
                </a:r>
                <a:endParaRPr lang="en-US" altLang="zh-CN" dirty="0">
                  <a:latin typeface="+mn-lt"/>
                </a:endParaRPr>
              </a:p>
              <a:p>
                <a:pPr lvl="1"/>
                <a:r>
                  <a:rPr lang="zh-CN" altLang="en-US" dirty="0">
                    <a:latin typeface="+mn-lt"/>
                  </a:rPr>
                  <a:t>获得已标定的相机参数通常是运行 </a:t>
                </a:r>
                <a:r>
                  <a:rPr lang="en-US" altLang="zh-CN" dirty="0">
                    <a:latin typeface="+mn-lt"/>
                  </a:rPr>
                  <a:t>SFM </a:t>
                </a:r>
                <a:r>
                  <a:rPr lang="zh-CN" altLang="en-US" dirty="0">
                    <a:latin typeface="+mn-lt"/>
                  </a:rPr>
                  <a:t>算法或 </a:t>
                </a:r>
                <a:r>
                  <a:rPr lang="en-US" altLang="zh-CN" dirty="0">
                    <a:latin typeface="+mn-lt"/>
                  </a:rPr>
                  <a:t>SLAM </a:t>
                </a:r>
                <a:r>
                  <a:rPr lang="zh-CN" altLang="en-US" dirty="0">
                    <a:latin typeface="+mn-lt"/>
                  </a:rPr>
                  <a:t>来实现的，它们联合优化稀疏三角化的 </a:t>
                </a:r>
                <a:r>
                  <a:rPr lang="en-US" altLang="zh-CN" dirty="0">
                    <a:latin typeface="+mn-lt"/>
                  </a:rPr>
                  <a:t>3D </a:t>
                </a:r>
                <a:r>
                  <a:rPr lang="zh-CN" altLang="en-US" dirty="0">
                    <a:latin typeface="+mn-lt"/>
                  </a:rPr>
                  <a:t>点和相机参数</a:t>
                </a:r>
                <a:endParaRPr lang="en-US" altLang="zh-CN" dirty="0">
                  <a:latin typeface="+mn-lt"/>
                </a:endParaRPr>
              </a:p>
              <a:p>
                <a:pPr lvl="1"/>
                <a:r>
                  <a:rPr lang="zh-CN" altLang="en-US" dirty="0">
                    <a:latin typeface="+mn-lt"/>
                  </a:rPr>
                  <a:t>相机参数包括外矩阵</a:t>
                </a:r>
                <a14:m>
                  <m:oMath xmlns:m="http://schemas.openxmlformats.org/officeDocument/2006/math">
                    <m:r>
                      <a:rPr lang="en-US" altLang="zh-CN" b="1" i="0" smtClean="0">
                        <a:latin typeface="Cambria Math" panose="02040503050406030204" pitchFamily="18" charset="0"/>
                      </a:rPr>
                      <m:t>𝐓</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𝐑</m:t>
                        </m:r>
                        <m:r>
                          <a:rPr lang="en-US" altLang="zh-CN" b="0" i="0" smtClean="0">
                            <a:latin typeface="Cambria Math" panose="02040503050406030204" pitchFamily="18" charset="0"/>
                          </a:rPr>
                          <m:t>|</m:t>
                        </m:r>
                        <m:r>
                          <a:rPr lang="en-US" altLang="zh-CN" b="1" i="0" smtClean="0">
                            <a:latin typeface="Cambria Math" panose="02040503050406030204" pitchFamily="18" charset="0"/>
                          </a:rPr>
                          <m:t>𝐭</m:t>
                        </m:r>
                      </m:e>
                    </m:d>
                  </m:oMath>
                </a14:m>
                <a:r>
                  <a:rPr lang="zh-CN" altLang="en-US" dirty="0">
                    <a:latin typeface="+mn-lt"/>
                  </a:rPr>
                  <a:t>和内矩阵</a:t>
                </a:r>
                <a14:m>
                  <m:oMath xmlns:m="http://schemas.openxmlformats.org/officeDocument/2006/math">
                    <m:r>
                      <a:rPr lang="en-US" altLang="zh-CN" b="1" i="0" smtClean="0">
                        <a:latin typeface="Cambria Math" panose="02040503050406030204" pitchFamily="18" charset="0"/>
                      </a:rPr>
                      <m:t>𝐊</m:t>
                    </m:r>
                  </m:oMath>
                </a14:m>
                <a:endParaRPr lang="en-US" altLang="zh-CN" b="1" dirty="0">
                  <a:latin typeface="+mn-lt"/>
                </a:endParaRPr>
              </a:p>
              <a:p>
                <a:pPr lvl="1"/>
                <a:r>
                  <a:rPr lang="zh-CN" altLang="en-US" dirty="0">
                    <a:latin typeface="+mn-lt"/>
                  </a:rPr>
                  <a:t>基于深度图的 </a:t>
                </a:r>
                <a:r>
                  <a:rPr lang="en-US" altLang="zh-CN" dirty="0">
                    <a:latin typeface="+mn-lt"/>
                  </a:rPr>
                  <a:t>MVS </a:t>
                </a:r>
                <a:r>
                  <a:rPr lang="zh-CN" altLang="en-US" dirty="0">
                    <a:latin typeface="+mn-lt"/>
                  </a:rPr>
                  <a:t>方法需要一个有界的深度范围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m:t>
                    </m:r>
                  </m:oMath>
                </a14:m>
                <a:r>
                  <a:rPr lang="zh-CN" altLang="en-US" dirty="0">
                    <a:latin typeface="+mn-lt"/>
                  </a:rPr>
                  <a:t>以提高估计精度</a:t>
                </a:r>
                <a:endParaRPr lang="en-US" altLang="zh-CN" dirty="0">
                  <a:latin typeface="+mn-lt"/>
                </a:endParaRPr>
              </a:p>
              <a:p>
                <a:pPr lvl="1"/>
                <a:r>
                  <a:rPr lang="zh-CN" altLang="en-US" dirty="0">
                    <a:latin typeface="+mn-lt"/>
                  </a:rPr>
                  <a:t>对于离线方法，深度范围可以通过将 </a:t>
                </a:r>
                <a:r>
                  <a:rPr lang="en-US" altLang="zh-CN" dirty="0">
                    <a:latin typeface="+mn-lt"/>
                  </a:rPr>
                  <a:t>SFM </a:t>
                </a:r>
                <a:r>
                  <a:rPr lang="zh-CN" altLang="en-US" dirty="0">
                    <a:latin typeface="+mn-lt"/>
                  </a:rPr>
                  <a:t>中的稀疏点云投影到每个视点并计算最小值和最大值</a:t>
                </a:r>
                <a14:m>
                  <m:oMath xmlns:m="http://schemas.openxmlformats.org/officeDocument/2006/math">
                    <m:r>
                      <a:rPr lang="en-US" altLang="zh-CN" i="1" dirty="0" smtClean="0">
                        <a:latin typeface="Cambria Math" panose="02040503050406030204" pitchFamily="18" charset="0"/>
                      </a:rPr>
                      <m:t>𝑧</m:t>
                    </m:r>
                  </m:oMath>
                </a14:m>
                <a:r>
                  <a:rPr lang="zh-CN" altLang="en-US" dirty="0">
                    <a:latin typeface="+mn-lt"/>
                  </a:rPr>
                  <a:t>来估计 </a:t>
                </a:r>
                <a:endParaRPr lang="en-US" altLang="zh-CN" dirty="0">
                  <a:latin typeface="+mn-lt"/>
                </a:endParaRPr>
              </a:p>
              <a:p>
                <a:pPr lvl="1"/>
                <a:r>
                  <a:rPr lang="zh-CN" altLang="en-US" dirty="0">
                    <a:latin typeface="+mn-lt"/>
                  </a:rPr>
                  <a:t>相反，在线方法通常设置恒定的深度范围，例如 </a:t>
                </a:r>
                <a:r>
                  <a:rPr lang="en-US" altLang="zh-CN" dirty="0">
                    <a:latin typeface="+mn-lt"/>
                  </a:rPr>
                  <a:t>[0.25m, 20.00m]</a:t>
                </a:r>
                <a:r>
                  <a:rPr lang="zh-CN" altLang="en-US" dirty="0">
                    <a:latin typeface="+mn-lt"/>
                  </a:rPr>
                  <a:t>，因为场景比例通常固定为房间大小</a:t>
                </a:r>
              </a:p>
              <a:p>
                <a:pPr marL="0" lvl="1" indent="0">
                  <a:buNone/>
                </a:pPr>
                <a:endParaRPr lang="en-US" dirty="0">
                  <a:latin typeface="+mn-lt"/>
                </a:endParaRPr>
              </a:p>
            </p:txBody>
          </p:sp>
        </mc:Choice>
        <mc:Fallback xmlns="">
          <p:sp>
            <p:nvSpPr>
              <p:cNvPr id="3" name="ee4pContent1">
                <a:extLst>
                  <a:ext uri="{FF2B5EF4-FFF2-40B4-BE49-F238E27FC236}">
                    <a16:creationId xmlns:a16="http://schemas.microsoft.com/office/drawing/2014/main" id="{0B33A125-237F-8935-43F4-99498E605E8C}"/>
                  </a:ext>
                </a:extLst>
              </p:cNvPr>
              <p:cNvSpPr txBox="1">
                <a:spLocks noRot="1" noChangeAspect="1" noMove="1" noResize="1" noEditPoints="1" noAdjustHandles="1" noChangeArrowheads="1" noChangeShapeType="1" noTextEdit="1"/>
              </p:cNvSpPr>
              <p:nvPr>
                <p:custDataLst>
                  <p:tags r:id="rId6"/>
                </p:custDataLst>
              </p:nvPr>
            </p:nvSpPr>
            <p:spPr>
              <a:xfrm>
                <a:off x="838200" y="1690689"/>
                <a:ext cx="10515600" cy="2323962"/>
              </a:xfrm>
              <a:prstGeom prst="rect">
                <a:avLst/>
              </a:prstGeom>
              <a:blipFill>
                <a:blip r:embed="rId7"/>
                <a:stretch>
                  <a:fillRect l="-232" b="-1302"/>
                </a:stretch>
              </a:blipFill>
              <a:ln w="9525" cmpd="sng">
                <a:solidFill>
                  <a:schemeClr val="accent1">
                    <a:lumMod val="100000"/>
                  </a:schemeClr>
                </a:solidFill>
                <a:prstDash val="solid"/>
              </a:ln>
            </p:spPr>
            <p:txBody>
              <a:bodyPr/>
              <a:lstStyle/>
              <a:p>
                <a:r>
                  <a:rPr lang="en-US">
                    <a:noFill/>
                  </a:rPr>
                  <a:t> </a:t>
                </a:r>
              </a:p>
            </p:txBody>
          </p:sp>
        </mc:Fallback>
      </mc:AlternateContent>
      <p:grpSp>
        <p:nvGrpSpPr>
          <p:cNvPr id="14" name="组合 13">
            <a:extLst>
              <a:ext uri="{FF2B5EF4-FFF2-40B4-BE49-F238E27FC236}">
                <a16:creationId xmlns:a16="http://schemas.microsoft.com/office/drawing/2014/main" id="{989287E6-F823-C73C-A5E2-A5A2D980DBC4}"/>
              </a:ext>
            </a:extLst>
          </p:cNvPr>
          <p:cNvGrpSpPr/>
          <p:nvPr/>
        </p:nvGrpSpPr>
        <p:grpSpPr>
          <a:xfrm>
            <a:off x="531367" y="4043905"/>
            <a:ext cx="11129266" cy="2622225"/>
            <a:chOff x="838199" y="4095656"/>
            <a:chExt cx="11129266" cy="2622225"/>
          </a:xfrm>
        </p:grpSpPr>
        <p:grpSp>
          <p:nvGrpSpPr>
            <p:cNvPr id="6" name="组合 5">
              <a:extLst>
                <a:ext uri="{FF2B5EF4-FFF2-40B4-BE49-F238E27FC236}">
                  <a16:creationId xmlns:a16="http://schemas.microsoft.com/office/drawing/2014/main" id="{16E47DEF-625B-CE59-FE14-36B0B8ABC35B}"/>
                </a:ext>
              </a:extLst>
            </p:cNvPr>
            <p:cNvGrpSpPr/>
            <p:nvPr/>
          </p:nvGrpSpPr>
          <p:grpSpPr>
            <a:xfrm>
              <a:off x="838199" y="4095658"/>
              <a:ext cx="3196119" cy="2622223"/>
              <a:chOff x="838199" y="4095658"/>
              <a:chExt cx="3196119" cy="2622223"/>
            </a:xfrm>
          </p:grpSpPr>
          <p:pic>
            <p:nvPicPr>
              <p:cNvPr id="1026" name="Picture 2">
                <a:extLst>
                  <a:ext uri="{FF2B5EF4-FFF2-40B4-BE49-F238E27FC236}">
                    <a16:creationId xmlns:a16="http://schemas.microsoft.com/office/drawing/2014/main" id="{B5E7B845-0921-0514-DC9A-6DFAEFF8CF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199" y="4095658"/>
                <a:ext cx="3196119" cy="22528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6A1DB8F-BE39-9D91-73FC-BC656C89EFEE}"/>
                  </a:ext>
                </a:extLst>
              </p:cNvPr>
              <p:cNvSpPr txBox="1"/>
              <p:nvPr/>
            </p:nvSpPr>
            <p:spPr>
              <a:xfrm>
                <a:off x="838199" y="6348549"/>
                <a:ext cx="3196119" cy="369332"/>
              </a:xfrm>
              <a:prstGeom prst="rect">
                <a:avLst/>
              </a:prstGeom>
              <a:noFill/>
            </p:spPr>
            <p:txBody>
              <a:bodyPr wrap="square" rtlCol="0">
                <a:spAutoFit/>
              </a:bodyPr>
              <a:lstStyle/>
              <a:p>
                <a:pPr algn="ctr"/>
                <a:r>
                  <a:rPr lang="en-US" altLang="zh-CN" dirty="0"/>
                  <a:t>SFM</a:t>
                </a:r>
                <a:endParaRPr lang="en-US" dirty="0"/>
              </a:p>
            </p:txBody>
          </p:sp>
        </p:grpSp>
        <p:grpSp>
          <p:nvGrpSpPr>
            <p:cNvPr id="9" name="组合 8">
              <a:extLst>
                <a:ext uri="{FF2B5EF4-FFF2-40B4-BE49-F238E27FC236}">
                  <a16:creationId xmlns:a16="http://schemas.microsoft.com/office/drawing/2014/main" id="{1E8A79DA-5986-B7BE-64F8-489356D30C00}"/>
                </a:ext>
              </a:extLst>
            </p:cNvPr>
            <p:cNvGrpSpPr/>
            <p:nvPr/>
          </p:nvGrpSpPr>
          <p:grpSpPr>
            <a:xfrm>
              <a:off x="4034318" y="4095656"/>
              <a:ext cx="4319451" cy="2622223"/>
              <a:chOff x="4034317" y="4095657"/>
              <a:chExt cx="4319451" cy="2622223"/>
            </a:xfrm>
          </p:grpSpPr>
          <p:pic>
            <p:nvPicPr>
              <p:cNvPr id="1028" name="Picture 4" descr="SLAM十四讲之第5讲--相机标定_slam相机标定-CSDN博客">
                <a:extLst>
                  <a:ext uri="{FF2B5EF4-FFF2-40B4-BE49-F238E27FC236}">
                    <a16:creationId xmlns:a16="http://schemas.microsoft.com/office/drawing/2014/main" id="{6D4E50C6-E7C6-3A59-34A6-D74CA803D97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742" r="4646" b="14139"/>
              <a:stretch/>
            </p:blipFill>
            <p:spPr bwMode="auto">
              <a:xfrm>
                <a:off x="4034317" y="4095657"/>
                <a:ext cx="4319451" cy="225289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61C3CF8-CA76-17D7-2727-B6CF9C2B9CAF}"/>
                  </a:ext>
                </a:extLst>
              </p:cNvPr>
              <p:cNvSpPr txBox="1"/>
              <p:nvPr/>
            </p:nvSpPr>
            <p:spPr>
              <a:xfrm>
                <a:off x="4034317" y="6348548"/>
                <a:ext cx="4319451" cy="369332"/>
              </a:xfrm>
              <a:prstGeom prst="rect">
                <a:avLst/>
              </a:prstGeom>
              <a:noFill/>
            </p:spPr>
            <p:txBody>
              <a:bodyPr wrap="square" rtlCol="0">
                <a:spAutoFit/>
              </a:bodyPr>
              <a:lstStyle/>
              <a:p>
                <a:pPr algn="ctr"/>
                <a:r>
                  <a:rPr lang="en-US" altLang="zh-CN" dirty="0"/>
                  <a:t>SLAM</a:t>
                </a:r>
                <a:endParaRPr lang="en-US" dirty="0"/>
              </a:p>
            </p:txBody>
          </p:sp>
        </p:grpSp>
        <p:grpSp>
          <p:nvGrpSpPr>
            <p:cNvPr id="13" name="组合 12">
              <a:extLst>
                <a:ext uri="{FF2B5EF4-FFF2-40B4-BE49-F238E27FC236}">
                  <a16:creationId xmlns:a16="http://schemas.microsoft.com/office/drawing/2014/main" id="{9DD10AB7-3009-7D02-D1A8-3745CEB57D7F}"/>
                </a:ext>
              </a:extLst>
            </p:cNvPr>
            <p:cNvGrpSpPr/>
            <p:nvPr/>
          </p:nvGrpSpPr>
          <p:grpSpPr>
            <a:xfrm>
              <a:off x="8353769" y="4095656"/>
              <a:ext cx="3613696" cy="2622224"/>
              <a:chOff x="8353768" y="4095656"/>
              <a:chExt cx="3613696" cy="2622224"/>
            </a:xfrm>
          </p:grpSpPr>
          <p:pic>
            <p:nvPicPr>
              <p:cNvPr id="11" name="图片 10" descr="图示, 文本&#10;&#10;描述已自动生成">
                <a:extLst>
                  <a:ext uri="{FF2B5EF4-FFF2-40B4-BE49-F238E27FC236}">
                    <a16:creationId xmlns:a16="http://schemas.microsoft.com/office/drawing/2014/main" id="{7B896C42-1589-86A4-97D3-D879BE0ACC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53768" y="4095656"/>
                <a:ext cx="3613696" cy="2252890"/>
              </a:xfrm>
              <a:prstGeom prst="rect">
                <a:avLst/>
              </a:prstGeom>
            </p:spPr>
          </p:pic>
          <p:sp>
            <p:nvSpPr>
              <p:cNvPr id="12" name="文本框 11">
                <a:extLst>
                  <a:ext uri="{FF2B5EF4-FFF2-40B4-BE49-F238E27FC236}">
                    <a16:creationId xmlns:a16="http://schemas.microsoft.com/office/drawing/2014/main" id="{8F74F32F-0ADA-305D-FBE3-C54BD1B3389F}"/>
                  </a:ext>
                </a:extLst>
              </p:cNvPr>
              <p:cNvSpPr txBox="1"/>
              <p:nvPr/>
            </p:nvSpPr>
            <p:spPr>
              <a:xfrm>
                <a:off x="8353768" y="6348548"/>
                <a:ext cx="3613696" cy="369332"/>
              </a:xfrm>
              <a:prstGeom prst="rect">
                <a:avLst/>
              </a:prstGeom>
              <a:noFill/>
            </p:spPr>
            <p:txBody>
              <a:bodyPr wrap="square" rtlCol="0">
                <a:spAutoFit/>
              </a:bodyPr>
              <a:lstStyle/>
              <a:p>
                <a:pPr algn="ctr"/>
                <a:r>
                  <a:rPr lang="zh-CN" altLang="en-US" dirty="0"/>
                  <a:t>相机参数矩阵</a:t>
                </a:r>
                <a:endParaRPr lang="en-US" dirty="0"/>
              </a:p>
            </p:txBody>
          </p:sp>
        </p:grpSp>
      </p:grpSp>
    </p:spTree>
    <p:extLst>
      <p:ext uri="{BB962C8B-B14F-4D97-AF65-F5344CB8AC3E}">
        <p14:creationId xmlns:p14="http://schemas.microsoft.com/office/powerpoint/2010/main" val="342513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2C239A25-79DC-0573-C392-37463FD2218C}"/>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2" name="矩形 41">
            <a:hlinkClick r:id="rId23" action="ppaction://hlinksldjump"/>
            <a:extLst>
              <a:ext uri="{FF2B5EF4-FFF2-40B4-BE49-F238E27FC236}">
                <a16:creationId xmlns:a16="http://schemas.microsoft.com/office/drawing/2014/main" id="{BB09C3D4-158E-5400-6570-EB0F95D40AB4}"/>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4E5CF38E-0CF2-D528-2F49-8D018FF5F598}"/>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4B132AC-0C4E-8797-EE88-96CE1789858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39" name="矩形 38">
            <a:hlinkClick r:id="rId24" action="ppaction://hlinksldjump"/>
            <a:extLst>
              <a:ext uri="{FF2B5EF4-FFF2-40B4-BE49-F238E27FC236}">
                <a16:creationId xmlns:a16="http://schemas.microsoft.com/office/drawing/2014/main" id="{B927B916-F025-A758-9969-2E4FEF1E3BB0}"/>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D815FDC-2AAF-90E0-DD9F-64A9C430D2DB}"/>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47EF1677-EDAF-0183-9C41-5F5D69E3D249}"/>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6" name="矩形 35">
            <a:hlinkClick r:id="rId25" action="ppaction://hlinksldjump"/>
            <a:extLst>
              <a:ext uri="{FF2B5EF4-FFF2-40B4-BE49-F238E27FC236}">
                <a16:creationId xmlns:a16="http://schemas.microsoft.com/office/drawing/2014/main" id="{6EEC8E3D-8234-3299-AF01-E7A594D9A7C4}"/>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B0AB8256-E1D5-3723-84B2-70DD57214703}"/>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6070B244-B7D1-D3AD-7774-7B6FDDE3B582}"/>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3" name="矩形 32">
            <a:hlinkClick r:id="rId26" action="ppaction://hlinksldjump"/>
            <a:extLst>
              <a:ext uri="{FF2B5EF4-FFF2-40B4-BE49-F238E27FC236}">
                <a16:creationId xmlns:a16="http://schemas.microsoft.com/office/drawing/2014/main" id="{2EFF7AC4-EAEE-CB58-AB68-E32B92B383B9}"/>
              </a:ext>
            </a:extLst>
          </p:cNvPr>
          <p:cNvSpPr/>
          <p:nvPr>
            <p:custDataLst>
              <p:tags r:id="rId12"/>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2" name="矩形 31">
            <a:hlinkClick r:id="rId26" action="ppaction://hlinksldjump"/>
            <a:extLst>
              <a:ext uri="{FF2B5EF4-FFF2-40B4-BE49-F238E27FC236}">
                <a16:creationId xmlns:a16="http://schemas.microsoft.com/office/drawing/2014/main" id="{A9D0B29A-6508-7875-75BB-807E6C8C067D}"/>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extLst>
              <a:ext uri="{FF2B5EF4-FFF2-40B4-BE49-F238E27FC236}">
                <a16:creationId xmlns:a16="http://schemas.microsoft.com/office/drawing/2014/main" id="{E5BA07FA-44C1-C5A9-63DE-71AC2F55278E}"/>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7" action="ppaction://hlinksldjump"/>
            <a:extLst>
              <a:ext uri="{FF2B5EF4-FFF2-40B4-BE49-F238E27FC236}">
                <a16:creationId xmlns:a16="http://schemas.microsoft.com/office/drawing/2014/main" id="{424F751F-CB05-ED20-7180-1308963FE41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29" name="矩形 28">
            <a:hlinkClick r:id="rId27" action="ppaction://hlinksldjump"/>
            <a:extLst>
              <a:ext uri="{FF2B5EF4-FFF2-40B4-BE49-F238E27FC236}">
                <a16:creationId xmlns:a16="http://schemas.microsoft.com/office/drawing/2014/main" id="{7C2D8B48-7AC8-5B1F-9CD1-33E292F5AF81}"/>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67CBC3AA-DCB0-CFD9-3354-DB3E4FE2A7D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D627E3F-CB3F-C796-AB93-712C5C58997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50B0F20C-89C4-F5B1-A913-1BA47A9808FE}"/>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900E2089-3EAE-7C90-FA3E-3E86131F20D3}"/>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F37A517-C7C3-BB1F-C44D-9D3D1819B022}"/>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032357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View Selection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CFC1B191-38E4-7C05-15B1-0245B6C20022}"/>
                  </a:ext>
                </a:extLst>
              </p:cNvPr>
              <p:cNvSpPr txBox="1">
                <a:spLocks/>
              </p:cNvSpPr>
              <p:nvPr>
                <p:custDataLst>
                  <p:tags r:id="rId2"/>
                </p:custDataLst>
              </p:nvPr>
            </p:nvSpPr>
            <p:spPr>
              <a:xfrm>
                <a:off x="838200" y="1690687"/>
                <a:ext cx="10515600" cy="50379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14:m>
                  <m:oMath xmlns:m="http://schemas.openxmlformats.org/officeDocument/2006/math">
                    <m:r>
                      <a:rPr lang="zh-CN" altLang="en-US" dirty="0" smtClean="0">
                        <a:latin typeface="Cambria Math" panose="02040503050406030204" pitchFamily="18" charset="0"/>
                      </a:rPr>
                      <m:t>视角的选择是重建中的一个重要步骤</m:t>
                    </m:r>
                    <m:r>
                      <a:rPr lang="zh-CN" altLang="en-US" dirty="0">
                        <a:latin typeface="Cambria Math" panose="02040503050406030204" pitchFamily="18" charset="0"/>
                      </a:rPr>
                      <m:t>。重要的是要</m:t>
                    </m:r>
                    <m:r>
                      <a:rPr lang="zh-CN" altLang="en-US" dirty="0" smtClean="0">
                        <a:solidFill>
                          <a:srgbClr val="FF0000"/>
                        </a:solidFill>
                        <a:latin typeface="Cambria Math" panose="02040503050406030204" pitchFamily="18" charset="0"/>
                      </a:rPr>
                      <m:t>平衡三角测量质量</m:t>
                    </m:r>
                    <m:r>
                      <a:rPr lang="zh-CN" altLang="en-US" dirty="0">
                        <a:latin typeface="Cambria Math" panose="02040503050406030204" pitchFamily="18" charset="0"/>
                      </a:rPr>
                      <m:t>、</m:t>
                    </m:r>
                    <m:r>
                      <a:rPr lang="zh-CN" altLang="en-US" dirty="0" smtClean="0">
                        <a:solidFill>
                          <a:srgbClr val="FF0000"/>
                        </a:solidFill>
                        <a:latin typeface="Cambria Math" panose="02040503050406030204" pitchFamily="18" charset="0"/>
                      </a:rPr>
                      <m:t>匹配精度</m:t>
                    </m:r>
                    <m:r>
                      <a:rPr lang="zh-CN" altLang="en-US" dirty="0">
                        <a:latin typeface="Cambria Math" panose="02040503050406030204" pitchFamily="18" charset="0"/>
                      </a:rPr>
                      <m:t>和</m:t>
                    </m:r>
                    <m:r>
                      <a:rPr lang="zh-CN" altLang="en-US" dirty="0" smtClean="0">
                        <a:solidFill>
                          <a:srgbClr val="FF0000"/>
                        </a:solidFill>
                        <a:latin typeface="Cambria Math" panose="02040503050406030204" pitchFamily="18" charset="0"/>
                      </a:rPr>
                      <m:t>视锥体重叠</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目前，视角选择主要有两种策略：</m:t>
                    </m:r>
                  </m:oMath>
                </a14:m>
                <a:endParaRPr lang="zh-CN" altLang="en-US" dirty="0">
                  <a:latin typeface="+mn-lt"/>
                </a:endParaRPr>
              </a:p>
              <a:p>
                <a:pPr lvl="1"/>
                <a14:m>
                  <m:oMath xmlns:m="http://schemas.openxmlformats.org/officeDocument/2006/math">
                    <m:r>
                      <a:rPr lang="zh-CN" altLang="en-US" dirty="0">
                        <a:latin typeface="Cambria Math" panose="02040503050406030204" pitchFamily="18" charset="0"/>
                      </a:rPr>
                      <m:t>首先，对于</m:t>
                    </m:r>
                    <m:r>
                      <a:rPr lang="zh-CN" altLang="en-US" dirty="0" smtClean="0">
                        <a:solidFill>
                          <a:srgbClr val="FF0000"/>
                        </a:solidFill>
                        <a:latin typeface="Cambria Math" panose="02040503050406030204" pitchFamily="18" charset="0"/>
                      </a:rPr>
                      <m:t>多数在线</m:t>
                    </m:r>
                  </m:oMath>
                </a14:m>
                <a:r>
                  <a:rPr lang="en-US" altLang="zh-CN" dirty="0">
                    <a:solidFill>
                      <a:srgbClr val="FF0000"/>
                    </a:solidFill>
                    <a:latin typeface="+mn-lt"/>
                  </a:rPr>
                  <a:t> MVS </a:t>
                </a:r>
                <a14:m>
                  <m:oMath xmlns:m="http://schemas.openxmlformats.org/officeDocument/2006/math">
                    <m:r>
                      <a:rPr lang="zh-CN" altLang="en-US" dirty="0">
                        <a:solidFill>
                          <a:srgbClr val="FF0000"/>
                        </a:solidFill>
                        <a:latin typeface="Cambria Math" panose="02040503050406030204" pitchFamily="18" charset="0"/>
                      </a:rPr>
                      <m:t>深度估计方法</m:t>
                    </m:r>
                    <m:r>
                      <a:rPr lang="zh-CN" altLang="en-US" dirty="0">
                        <a:latin typeface="Cambria Math" panose="02040503050406030204" pitchFamily="18" charset="0"/>
                      </a:rPr>
                      <m:t>，当某帧的位姿与前一关键帧相比具有足够的差异时，该帧被选为关键帧</m:t>
                    </m:r>
                  </m:oMath>
                </a14:m>
                <a:endParaRPr lang="en-US" altLang="zh-CN" dirty="0">
                  <a:latin typeface="+mn-lt"/>
                </a:endParaRPr>
              </a:p>
              <a:p>
                <a:pPr lvl="1"/>
                <a14:m>
                  <m:oMath xmlns:m="http://schemas.openxmlformats.org/officeDocument/2006/math">
                    <m:r>
                      <a:rPr lang="zh-CN" altLang="en-US" dirty="0">
                        <a:latin typeface="Cambria Math" panose="02040503050406030204" pitchFamily="18" charset="0"/>
                      </a:rPr>
                      <m:t>然后，每个关键帧采用几个之前的关键帧来估计深度。</m:t>
                    </m:r>
                  </m:oMath>
                </a14:m>
                <a:r>
                  <a:rPr lang="en-US" altLang="zh-CN" dirty="0">
                    <a:latin typeface="+mn-lt"/>
                  </a:rPr>
                  <a:t>GP-MVS </a:t>
                </a:r>
                <a14:m>
                  <m:oMath xmlns:m="http://schemas.openxmlformats.org/officeDocument/2006/math">
                    <m:r>
                      <a:rPr lang="zh-CN" altLang="en-US" dirty="0">
                        <a:latin typeface="Cambria Math" panose="02040503050406030204" pitchFamily="18" charset="0"/>
                      </a:rPr>
                      <m:t>提出了一种启发式的位姿距离度：</m:t>
                    </m:r>
                  </m:oMath>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sz="1400" b="0" i="0" smtClean="0">
                          <a:latin typeface="Cambria Math" panose="02040503050406030204" pitchFamily="18" charset="0"/>
                        </a:rPr>
                        <m:t>disc</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𝐓</m:t>
                              </m:r>
                            </m:e>
                            <m:sub>
                              <m:r>
                                <a:rPr lang="en-US" altLang="zh-CN" sz="1400" b="0" i="1" smtClean="0">
                                  <a:latin typeface="Cambria Math" panose="02040503050406030204" pitchFamily="18" charset="0"/>
                                </a:rPr>
                                <m:t>𝑖𝑗</m:t>
                              </m:r>
                            </m:sub>
                          </m:sSub>
                        </m:e>
                      </m:d>
                      <m:r>
                        <a:rPr lang="en-US" altLang="zh-CN" sz="1400" b="0" i="1" smtClean="0">
                          <a:latin typeface="Cambria Math" panose="02040503050406030204" pitchFamily="18" charset="0"/>
                        </a:rPr>
                        <m:t>=</m:t>
                      </m:r>
                      <m:rad>
                        <m:radPr>
                          <m:degHide m:val="on"/>
                          <m:ctrlPr>
                            <a:rPr lang="en-US" altLang="zh-CN" sz="1400" b="0" i="1" smtClean="0">
                              <a:latin typeface="Cambria Math" panose="02040503050406030204" pitchFamily="18" charset="0"/>
                            </a:rPr>
                          </m:ctrlPr>
                        </m:radPr>
                        <m:deg/>
                        <m:e>
                          <m:sSup>
                            <m:sSupPr>
                              <m:ctrlPr>
                                <a:rPr lang="en-US" altLang="zh-CN" sz="1400" b="0" i="1" smtClean="0">
                                  <a:latin typeface="Cambria Math" panose="02040503050406030204" pitchFamily="18" charset="0"/>
                                </a:rPr>
                              </m:ctrlPr>
                            </m:sSupPr>
                            <m:e>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𝐭</m:t>
                                      </m:r>
                                    </m:e>
                                    <m:sub>
                                      <m:r>
                                        <a:rPr lang="en-US" altLang="zh-CN" sz="1400" b="0" i="1" smtClean="0">
                                          <a:latin typeface="Cambria Math" panose="02040503050406030204" pitchFamily="18" charset="0"/>
                                        </a:rPr>
                                        <m:t>𝑖𝑗</m:t>
                                      </m:r>
                                    </m:sub>
                                  </m:sSub>
                                </m:e>
                              </m:d>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f>
                            <m:fPr>
                              <m:type m:val="skw"/>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2</m:t>
                              </m:r>
                            </m:num>
                            <m:den>
                              <m:r>
                                <a:rPr lang="en-US" altLang="zh-CN" sz="1400" b="0" i="1" smtClean="0">
                                  <a:latin typeface="Cambria Math" panose="02040503050406030204" pitchFamily="18" charset="0"/>
                                </a:rPr>
                                <m:t>3</m:t>
                              </m:r>
                            </m:den>
                          </m:f>
                          <m:r>
                            <m:rPr>
                              <m:sty m:val="p"/>
                            </m:rPr>
                            <a:rPr lang="en-US" altLang="zh-CN" sz="1400" b="0" i="0" smtClean="0">
                              <a:latin typeface="Cambria Math" panose="02040503050406030204" pitchFamily="18" charset="0"/>
                            </a:rPr>
                            <m:t>tr</m:t>
                          </m:r>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𝕀</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1" i="0" smtClean="0">
                                      <a:latin typeface="Cambria Math" panose="02040503050406030204" pitchFamily="18" charset="0"/>
                                    </a:rPr>
                                    <m:t>𝐑</m:t>
                                  </m:r>
                                </m:e>
                                <m:sub>
                                  <m:r>
                                    <a:rPr lang="en-US" altLang="zh-CN" sz="1400" b="0" i="1" smtClean="0">
                                      <a:latin typeface="Cambria Math" panose="02040503050406030204" pitchFamily="18" charset="0"/>
                                    </a:rPr>
                                    <m:t>𝑖𝑗</m:t>
                                  </m:r>
                                </m:sub>
                              </m:sSub>
                            </m:e>
                          </m:d>
                        </m:e>
                      </m:rad>
                    </m:oMath>
                  </m:oMathPara>
                </a14:m>
                <a:endParaRPr lang="en-US" altLang="zh-CN" sz="1400" b="0" dirty="0">
                  <a:latin typeface="+mn-lt"/>
                </a:endParaRPr>
              </a:p>
              <a:p>
                <a:pPr marL="0" lvl="1" indent="0">
                  <a:buNone/>
                </a:pPr>
                <a:r>
                  <a:rPr lang="zh-CN" altLang="en-US" dirty="0">
                    <a:latin typeface="+mn-lt"/>
                  </a:rPr>
                  <a:t>其中</a:t>
                </a:r>
                <a:r>
                  <a:rPr lang="zh-CN" altLang="en-US" b="0" dirty="0">
                    <a:latin typeface="+mn-lt"/>
                  </a:rPr>
                  <a:t>，</a:t>
                </a:r>
                <a:r>
                  <a:rPr lang="en-US" altLang="zh-CN"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𝐓</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𝐑</m:t>
                            </m:r>
                          </m:e>
                          <m:sub>
                            <m:r>
                              <a:rPr lang="en-US" altLang="zh-CN" sz="1400" i="1">
                                <a:latin typeface="Cambria Math" panose="02040503050406030204" pitchFamily="18" charset="0"/>
                              </a:rPr>
                              <m:t>𝑖𝑗</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1">
                                <a:latin typeface="Cambria Math" panose="02040503050406030204" pitchFamily="18" charset="0"/>
                              </a:rPr>
                              <m:t>𝐭</m:t>
                            </m:r>
                          </m:e>
                          <m:sub>
                            <m:r>
                              <a:rPr lang="en-US" altLang="zh-CN" sz="1400" i="1">
                                <a:latin typeface="Cambria Math" panose="02040503050406030204" pitchFamily="18" charset="0"/>
                              </a:rPr>
                              <m:t>𝑖𝑗</m:t>
                            </m:r>
                          </m:sub>
                        </m:sSub>
                      </m:e>
                    </m:d>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之间的相对变换。许多后续方法都使用了这种策略</a:t>
                </a:r>
                <a:endParaRPr lang="en-US" altLang="zh-CN" dirty="0">
                  <a:latin typeface="+mn-lt"/>
                </a:endParaRPr>
              </a:p>
              <a:p>
                <a:pPr lvl="1"/>
                <a:r>
                  <a:rPr lang="zh-CN" altLang="en-US" b="0" dirty="0">
                    <a:latin typeface="+mn-lt"/>
                  </a:rPr>
                  <a:t>其次，对于</a:t>
                </a:r>
                <a:r>
                  <a:rPr lang="zh-CN" altLang="en-US" b="0" dirty="0">
                    <a:solidFill>
                      <a:srgbClr val="FF0000"/>
                    </a:solidFill>
                    <a:latin typeface="+mn-lt"/>
                  </a:rPr>
                  <a:t>大多数离线 </a:t>
                </a:r>
                <a:r>
                  <a:rPr lang="en-US" altLang="zh-CN" b="0" dirty="0">
                    <a:solidFill>
                      <a:srgbClr val="FF0000"/>
                    </a:solidFill>
                    <a:latin typeface="+mn-lt"/>
                  </a:rPr>
                  <a:t>MVS </a:t>
                </a:r>
                <a:r>
                  <a:rPr lang="zh-CN" altLang="en-US" b="0" dirty="0">
                    <a:solidFill>
                      <a:srgbClr val="FF0000"/>
                    </a:solidFill>
                    <a:latin typeface="+mn-lt"/>
                  </a:rPr>
                  <a:t>方法</a:t>
                </a:r>
                <a:r>
                  <a:rPr lang="zh-CN" altLang="en-US" b="0" dirty="0">
                    <a:latin typeface="+mn-lt"/>
                  </a:rPr>
                  <a:t>，视角选择是利用通过 </a:t>
                </a:r>
                <a:r>
                  <a:rPr lang="en-US" altLang="zh-CN" b="0" dirty="0">
                    <a:latin typeface="+mn-lt"/>
                  </a:rPr>
                  <a:t>Structure-from-Motion </a:t>
                </a:r>
                <a:r>
                  <a:rPr lang="zh-CN" altLang="en-US" b="0" dirty="0">
                    <a:latin typeface="+mn-lt"/>
                  </a:rPr>
                  <a:t>获得的稀疏点云完成的</a:t>
                </a:r>
                <a:endParaRPr lang="en-US" altLang="zh-CN" b="0" dirty="0">
                  <a:latin typeface="+mn-lt"/>
                </a:endParaRPr>
              </a:p>
              <a:p>
                <a:pPr lvl="1"/>
                <a:r>
                  <a:rPr lang="zh-CN" altLang="en-US" b="0" dirty="0">
                    <a:latin typeface="+mn-lt"/>
                  </a:rPr>
                  <a:t>对于参考视角</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 </m:t>
                    </m:r>
                  </m:oMath>
                </a14:m>
                <a:r>
                  <a:rPr lang="zh-CN" altLang="en-US" b="0" dirty="0">
                    <a:latin typeface="+mn-lt"/>
                  </a:rPr>
                  <a:t>，</a:t>
                </a:r>
                <a:r>
                  <a:rPr lang="en-US" altLang="zh-CN" b="0" dirty="0" err="1">
                    <a:latin typeface="+mn-lt"/>
                  </a:rPr>
                  <a:t>MVSNet</a:t>
                </a:r>
                <a:r>
                  <a:rPr lang="zh-CN" altLang="en-US" b="0" dirty="0">
                    <a:latin typeface="+mn-lt"/>
                  </a:rPr>
                  <a:t>计算相邻视角</a:t>
                </a:r>
                <a14:m>
                  <m:oMath xmlns:m="http://schemas.openxmlformats.org/officeDocument/2006/math">
                    <m:r>
                      <a:rPr lang="en-US" altLang="zh-CN" i="1" dirty="0" smtClean="0">
                        <a:latin typeface="Cambria Math" panose="02040503050406030204" pitchFamily="18" charset="0"/>
                      </a:rPr>
                      <m:t>𝑗</m:t>
                    </m:r>
                  </m:oMath>
                </a14:m>
                <a:r>
                  <a:rPr lang="zh-CN" altLang="en-US" b="0" dirty="0">
                    <a:latin typeface="+mn-lt"/>
                  </a:rPr>
                  <a:t>的分数</a:t>
                </a:r>
                <a14:m>
                  <m:oMath xmlns:m="http://schemas.openxmlformats.org/officeDocument/2006/math">
                    <m:r>
                      <a:rPr lang="en-US" altLang="zh-CN" sz="1400" b="0" i="1" smtClean="0">
                        <a:latin typeface="Cambria Math" panose="02040503050406030204" pitchFamily="18" charset="0"/>
                      </a:rPr>
                      <m:t>𝑠</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e>
                    </m:d>
                    <m:r>
                      <a:rPr lang="en-US" altLang="zh-CN" sz="1400" b="0" i="1" smtClean="0">
                        <a:latin typeface="Cambria Math" panose="02040503050406030204" pitchFamily="18" charset="0"/>
                      </a:rPr>
                      <m:t>=</m:t>
                    </m:r>
                    <m:nary>
                      <m:naryPr>
                        <m:chr m:val="∑"/>
                        <m:limLoc m:val="subSup"/>
                        <m:supHide m:val="on"/>
                        <m:ctrlPr>
                          <a:rPr lang="en-US" altLang="zh-CN" sz="1400" b="0" i="1" smtClean="0">
                            <a:latin typeface="Cambria Math" panose="02040503050406030204" pitchFamily="18" charset="0"/>
                          </a:rPr>
                        </m:ctrlPr>
                      </m:naryPr>
                      <m:sub>
                        <m:r>
                          <m:rPr>
                            <m:brk m:alnAt="9"/>
                          </m:rPr>
                          <a:rPr lang="en-US" altLang="zh-CN" sz="1400" b="1" i="0" smtClean="0">
                            <a:latin typeface="Cambria Math" panose="02040503050406030204" pitchFamily="18" charset="0"/>
                          </a:rPr>
                          <m:t>𝐏</m:t>
                        </m:r>
                      </m:sub>
                      <m:sup/>
                      <m:e>
                        <m:r>
                          <a:rPr lang="zh-CN" altLang="en-US" sz="1400" b="0" i="1" smtClean="0">
                            <a:latin typeface="Cambria Math" panose="02040503050406030204" pitchFamily="18" charset="0"/>
                          </a:rPr>
                          <m:t>𝜂</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𝜃</m:t>
                                </m:r>
                              </m:e>
                              <m:sub>
                                <m:r>
                                  <a:rPr lang="en-US" altLang="zh-CN" sz="1400" b="0" i="1" smtClean="0">
                                    <a:latin typeface="Cambria Math" panose="02040503050406030204" pitchFamily="18" charset="0"/>
                                  </a:rPr>
                                  <m:t>𝑖𝑗</m:t>
                                </m:r>
                              </m:sub>
                            </m:sSub>
                            <m:d>
                              <m:dPr>
                                <m:ctrlPr>
                                  <a:rPr lang="en-US" altLang="zh-CN" sz="1400" b="1" smtClean="0">
                                    <a:latin typeface="Cambria Math" panose="02040503050406030204" pitchFamily="18" charset="0"/>
                                  </a:rPr>
                                </m:ctrlPr>
                              </m:dPr>
                              <m:e>
                                <m:r>
                                  <a:rPr lang="en-US" altLang="zh-CN" sz="1400" b="1" i="0" smtClean="0">
                                    <a:latin typeface="Cambria Math" panose="02040503050406030204" pitchFamily="18" charset="0"/>
                                  </a:rPr>
                                  <m:t>𝐏</m:t>
                                </m:r>
                              </m:e>
                            </m:d>
                          </m:e>
                        </m:d>
                      </m:e>
                    </m:nary>
                  </m:oMath>
                </a14:m>
                <a:r>
                  <a:rPr lang="zh-CN" altLang="en-US" dirty="0">
                    <a:latin typeface="+mn-lt"/>
                  </a:rPr>
                  <a:t>，其中</a:t>
                </a:r>
                <a14:m>
                  <m:oMath xmlns:m="http://schemas.openxmlformats.org/officeDocument/2006/math">
                    <m:r>
                      <a:rPr lang="en-US" altLang="zh-CN" b="1" i="0" smtClean="0">
                        <a:latin typeface="Cambria Math" panose="02040503050406030204" pitchFamily="18" charset="0"/>
                      </a:rPr>
                      <m:t>𝐏</m:t>
                    </m:r>
                  </m:oMath>
                </a14:m>
                <a:r>
                  <a:rPr lang="zh-CN" altLang="en-US" dirty="0">
                    <a:latin typeface="+mn-lt"/>
                  </a:rPr>
                  <a:t>是视角</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𝑗</m:t>
                    </m:r>
                  </m:oMath>
                </a14:m>
                <a:r>
                  <a:rPr lang="zh-CN" altLang="en-US" dirty="0">
                    <a:latin typeface="+mn-lt"/>
                  </a:rPr>
                  <a:t>都观察到的一个</a:t>
                </a:r>
                <a:r>
                  <a:rPr lang="en-US" altLang="zh-CN" dirty="0">
                    <a:latin typeface="+mn-lt"/>
                  </a:rPr>
                  <a:t>3D</a:t>
                </a:r>
                <a:r>
                  <a:rPr lang="zh-CN" altLang="en-US" dirty="0">
                    <a:latin typeface="+mn-lt"/>
                  </a:rPr>
                  <a:t>点。</a:t>
                </a:r>
                <a:r>
                  <a:rPr lang="en-US" altLang="zh-CN" dirty="0"/>
                  <a:t>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𝜃</m:t>
                        </m:r>
                      </m:e>
                      <m:sub>
                        <m:r>
                          <a:rPr lang="en-US" altLang="zh-CN" sz="1400" i="1" dirty="0" err="1">
                            <a:latin typeface="Cambria Math" panose="02040503050406030204" pitchFamily="18" charset="0"/>
                          </a:rPr>
                          <m:t>𝑖𝑗</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)=(180</m:t>
                    </m:r>
                    <m:r>
                      <m:rPr>
                        <m:lit/>
                      </m:rPr>
                      <a:rPr lang="en-US" altLang="zh-CN" sz="1400" i="1" dirty="0">
                        <a:latin typeface="Cambria Math" panose="02040503050406030204" pitchFamily="18" charset="0"/>
                      </a:rPr>
                      <m:t>/</m:t>
                    </m:r>
                    <m:r>
                      <a:rPr lang="en-US" altLang="zh-CN" sz="1400" i="1" dirty="0">
                        <a:latin typeface="Cambria Math" panose="02040503050406030204" pitchFamily="18" charset="0"/>
                      </a:rPr>
                      <m:t>𝜋</m:t>
                    </m:r>
                    <m:r>
                      <a:rPr lang="en-US" altLang="zh-CN" sz="1400" i="1" dirty="0">
                        <a:latin typeface="Cambria Math" panose="02040503050406030204" pitchFamily="18" charset="0"/>
                      </a:rPr>
                      <m:t>) </m:t>
                    </m:r>
                    <m:r>
                      <m:rPr>
                        <m:sty m:val="p"/>
                      </m:rPr>
                      <a:rPr lang="en-US" altLang="zh-CN" sz="1400" i="1" dirty="0" err="1">
                        <a:latin typeface="Cambria Math" panose="02040503050406030204" pitchFamily="18" charset="0"/>
                      </a:rPr>
                      <m:t>arccos</m:t>
                    </m:r>
                    <m:r>
                      <a:rPr lang="en-US" altLang="zh-CN" sz="1400" b="0" i="1" dirty="0" smtClean="0">
                        <a:latin typeface="Cambria Math" panose="02040503050406030204" pitchFamily="18" charset="0"/>
                      </a:rPr>
                      <m:t>(</m:t>
                    </m:r>
                    <m:r>
                      <a:rPr lang="en-US" altLang="zh-CN" sz="1400" i="1" dirty="0">
                        <a:latin typeface="Cambria Math" panose="02040503050406030204" pitchFamily="18" charset="0"/>
                      </a:rPr>
                      <m:t>⁡(</m:t>
                    </m:r>
                    <m:r>
                      <a:rPr lang="en-US" altLang="zh-CN" sz="1400" i="1" dirty="0" smtClean="0">
                        <a:latin typeface="Cambria Math" panose="02040503050406030204" pitchFamily="18" charset="0"/>
                      </a:rPr>
                      <m:t>(</m:t>
                    </m:r>
                    <m:sSub>
                      <m:sSubPr>
                        <m:ctrlPr>
                          <a:rPr lang="en-US" altLang="zh-CN" sz="1400" i="1">
                            <a:latin typeface="Cambria Math" panose="02040503050406030204" pitchFamily="18" charset="0"/>
                          </a:rPr>
                        </m:ctrlPr>
                      </m:sSubPr>
                      <m:e>
                        <m:r>
                          <m:rPr>
                            <m:nor/>
                          </m:rPr>
                          <a:rPr lang="zh-CN" altLang="en-US" sz="1400" dirty="0"/>
                          <m:t>𝐜</m:t>
                        </m:r>
                      </m:e>
                      <m:sub>
                        <m:r>
                          <a:rPr lang="en-US" altLang="zh-CN" sz="1400" i="1">
                            <a:latin typeface="Cambria Math" panose="02040503050406030204" pitchFamily="18" charset="0"/>
                          </a:rPr>
                          <m:t>𝑖</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m:t>
                    </m:r>
                    <m:sSub>
                      <m:sSubPr>
                        <m:ctrlPr>
                          <a:rPr lang="en-US" altLang="zh-CN" sz="1400" i="1">
                            <a:latin typeface="Cambria Math" panose="02040503050406030204" pitchFamily="18" charset="0"/>
                          </a:rPr>
                        </m:ctrlPr>
                      </m:sSubPr>
                      <m:e>
                        <m:r>
                          <m:rPr>
                            <m:nor/>
                          </m:rPr>
                          <a:rPr lang="zh-CN" altLang="en-US" sz="1400" dirty="0"/>
                          <m:t>𝐜</m:t>
                        </m:r>
                      </m:e>
                      <m:sub>
                        <m:r>
                          <a:rPr lang="en-US" altLang="zh-CN" sz="1400" i="1" dirty="0">
                            <a:latin typeface="Cambria Math" panose="02040503050406030204" pitchFamily="18" charset="0"/>
                          </a:rPr>
                          <m:t>𝑗</m:t>
                        </m:r>
                      </m:sub>
                    </m:sSub>
                    <m:r>
                      <a:rPr lang="en-US" altLang="zh-CN" sz="1400" i="1" dirty="0">
                        <a:latin typeface="Cambria Math" panose="02040503050406030204" pitchFamily="18" charset="0"/>
                      </a:rPr>
                      <m:t>)−</m:t>
                    </m:r>
                    <m:r>
                      <m:rPr>
                        <m:nor/>
                      </m:rPr>
                      <a:rPr lang="zh-CN" altLang="en-US" sz="1400" dirty="0"/>
                      <m:t>𝐏</m:t>
                    </m:r>
                    <m:r>
                      <a:rPr lang="en-US" altLang="zh-CN" sz="1400" i="1" dirty="0">
                        <a:latin typeface="Cambria Math" panose="02040503050406030204" pitchFamily="18" charset="0"/>
                      </a:rPr>
                      <m:t>))</m:t>
                    </m:r>
                  </m:oMath>
                </a14:m>
                <a:r>
                  <a:rPr lang="zh-CN" altLang="en-US" sz="1400" dirty="0"/>
                  <a:t> </a:t>
                </a:r>
                <a:r>
                  <a:rPr lang="zh-CN" altLang="en-US" dirty="0"/>
                  <a:t>表示</a:t>
                </a:r>
                <a14:m>
                  <m:oMath xmlns:m="http://schemas.openxmlformats.org/officeDocument/2006/math">
                    <m:r>
                      <a:rPr lang="en-US" altLang="zh-CN" b="1">
                        <a:latin typeface="Cambria Math" panose="02040503050406030204" pitchFamily="18" charset="0"/>
                      </a:rPr>
                      <m:t>𝐏</m:t>
                    </m:r>
                  </m:oMath>
                </a14:m>
                <a:r>
                  <a:rPr lang="zh-CN" altLang="en-US" dirty="0"/>
                  <a:t>的基线角度，</a:t>
                </a:r>
                <a14:m>
                  <m:oMath xmlns:m="http://schemas.openxmlformats.org/officeDocument/2006/math">
                    <m:sSub>
                      <m:sSubPr>
                        <m:ctrlPr>
                          <a:rPr lang="en-US" altLang="zh-CN" i="1" smtClean="0">
                            <a:latin typeface="Cambria Math" panose="02040503050406030204" pitchFamily="18" charset="0"/>
                          </a:rPr>
                        </m:ctrlPr>
                      </m:sSubPr>
                      <m:e>
                        <m:r>
                          <m:rPr>
                            <m:nor/>
                          </m:rPr>
                          <a:rPr lang="zh-CN" altLang="en-US" dirty="0"/>
                          <m:t>𝐜</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m:rPr>
                            <m:nor/>
                          </m:rPr>
                          <a:rPr lang="zh-CN" altLang="en-US" dirty="0"/>
                          <m:t>𝐜</m:t>
                        </m:r>
                      </m:e>
                      <m:sub>
                        <m:r>
                          <a:rPr lang="en-US" altLang="zh-CN" b="0" i="1" dirty="0" smtClean="0">
                            <a:latin typeface="Cambria Math" panose="02040503050406030204" pitchFamily="18" charset="0"/>
                          </a:rPr>
                          <m:t>𝑗</m:t>
                        </m:r>
                      </m:sub>
                    </m:sSub>
                  </m:oMath>
                </a14:m>
                <a:r>
                  <a:rPr lang="zh-CN" altLang="en-US" dirty="0"/>
                  <a:t>是相机中心。</a:t>
                </a:r>
                <a:r>
                  <a:rPr lang="en-US" altLang="zh-CN" dirty="0"/>
                  <a:t> </a:t>
                </a:r>
                <a14:m>
                  <m:oMath xmlns:m="http://schemas.openxmlformats.org/officeDocument/2006/math">
                    <m:r>
                      <a:rPr lang="en-US" altLang="zh-CN" i="1">
                        <a:latin typeface="Cambria Math" panose="02040503050406030204" pitchFamily="18" charset="0"/>
                      </a:rPr>
                      <m:t>𝜂</m:t>
                    </m:r>
                    <m:d>
                      <m:dPr>
                        <m:ctrlPr>
                          <a:rPr lang="en-US" altLang="zh-CN" i="1">
                            <a:latin typeface="Cambria Math" panose="02040503050406030204" pitchFamily="18" charset="0"/>
                          </a:rPr>
                        </m:ctrlPr>
                      </m:dPr>
                      <m:e>
                        <m:r>
                          <a:rPr lang="en-US" altLang="zh-CN" i="1">
                            <a:latin typeface="Cambria Math" panose="02040503050406030204" pitchFamily="18" charset="0"/>
                          </a:rPr>
                          <m:t>⋅</m:t>
                        </m:r>
                      </m:e>
                    </m:d>
                  </m:oMath>
                </a14:m>
                <a:r>
                  <a:rPr lang="zh-CN" altLang="en-US" dirty="0"/>
                  <a:t>是一个分段高斯函数，用于偏向某个基线角</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oMath>
                </a14:m>
                <a:endParaRPr lang="en-US" altLang="zh-CN" dirty="0"/>
              </a:p>
              <a:p>
                <a:pPr marL="0" lvl="1" indent="0">
                  <a:buNone/>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𝜂</m:t>
                      </m:r>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𝜃</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eqArr>
                            <m:eqArrPr>
                              <m:ctrlPr>
                                <a:rPr lang="en-US" altLang="zh-CN" sz="1400" b="0" i="1" smtClean="0">
                                  <a:latin typeface="Cambria Math" panose="02040503050406030204" pitchFamily="18" charset="0"/>
                                </a:rPr>
                              </m:ctrlPr>
                            </m:eqArrPr>
                            <m:e>
                              <m:r>
                                <a:rPr lang="en-US" altLang="zh-CN" sz="1400" b="0" i="1" smtClean="0">
                                  <a:latin typeface="Cambria Math" panose="02040503050406030204" pitchFamily="18" charset="0"/>
                                </a:rPr>
                                <m:t>𝑒𝑥𝑝</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p>
                                        <m:sSupPr>
                                          <m:ctrlPr>
                                            <a:rPr lang="en-US" altLang="zh-CN" sz="1400" b="0" i="1" smtClean="0">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b="0" i="1" smtClean="0">
                                              <a:latin typeface="Cambria Math" panose="02040503050406030204" pitchFamily="18" charset="0"/>
                                            </a:rPr>
                                            <m:t>2</m:t>
                                          </m:r>
                                        </m:sup>
                                      </m:sSup>
                                    </m:num>
                                    <m:den>
                                      <m:r>
                                        <a:rPr lang="en-US" altLang="zh-CN" sz="1400" b="0" i="1" smtClean="0">
                                          <a:latin typeface="Cambria Math" panose="02040503050406030204" pitchFamily="18" charset="0"/>
                                        </a:rPr>
                                        <m:t>2</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𝜎</m:t>
                                          </m:r>
                                        </m:e>
                                        <m:sub>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2</m:t>
                                          </m:r>
                                        </m:sup>
                                      </m:sSubSup>
                                    </m:den>
                                  </m:f>
                                </m:e>
                              </m:d>
                              <m:r>
                                <a:rPr lang="en-US" altLang="zh-CN" sz="1400" b="0" i="1" smtClean="0">
                                  <a:latin typeface="Cambria Math" panose="02040503050406030204" pitchFamily="18" charset="0"/>
                                </a:rPr>
                                <m:t>, </m:t>
                              </m:r>
                              <m:r>
                                <a:rPr lang="zh-CN" altLang="en-US" sz="1400" b="0" i="1" smtClean="0">
                                  <a:latin typeface="Cambria Math" panose="02040503050406030204" pitchFamily="18" charset="0"/>
                                </a:rPr>
                                <m:t>𝜃</m:t>
                              </m:r>
                              <m:r>
                                <a:rPr lang="zh-CN" altLang="en-US"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
                              <m:r>
                                <a:rPr lang="en-US" altLang="zh-CN" sz="1400" i="1">
                                  <a:latin typeface="Cambria Math" panose="02040503050406030204" pitchFamily="18" charset="0"/>
                                </a:rPr>
                                <m:t>𝑒𝑥𝑝</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r>
                                                <a:rPr lang="zh-CN" altLang="en-US" sz="1400" i="1">
                                                  <a:latin typeface="Cambria Math" panose="02040503050406030204" pitchFamily="18" charset="0"/>
                                                </a:rPr>
                                                <m:t>𝜃</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d>
                                        </m:e>
                                        <m:sup>
                                          <m:r>
                                            <a:rPr lang="en-US" altLang="zh-CN" sz="1400" i="1">
                                              <a:latin typeface="Cambria Math" panose="02040503050406030204" pitchFamily="18" charset="0"/>
                                            </a:rPr>
                                            <m:t>2</m:t>
                                          </m:r>
                                        </m:sup>
                                      </m:sSup>
                                    </m:num>
                                    <m:den>
                                      <m:r>
                                        <a:rPr lang="en-US" altLang="zh-CN" sz="1400" i="1">
                                          <a:latin typeface="Cambria Math" panose="02040503050406030204" pitchFamily="18" charset="0"/>
                                        </a:rPr>
                                        <m:t>2</m:t>
                                      </m:r>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𝜎</m:t>
                                          </m:r>
                                        </m:e>
                                        <m:sub>
                                          <m:r>
                                            <a:rPr lang="en-US" altLang="zh-CN" sz="1400" b="0" i="1" smtClean="0">
                                              <a:latin typeface="Cambria Math" panose="02040503050406030204" pitchFamily="18" charset="0"/>
                                            </a:rPr>
                                            <m:t>2</m:t>
                                          </m:r>
                                        </m:sub>
                                        <m:sup>
                                          <m:r>
                                            <a:rPr lang="en-US" altLang="zh-CN" sz="1400" i="1">
                                              <a:latin typeface="Cambria Math" panose="02040503050406030204" pitchFamily="18" charset="0"/>
                                            </a:rPr>
                                            <m:t>2</m:t>
                                          </m:r>
                                        </m:sup>
                                      </m:sSubSup>
                                    </m:den>
                                  </m:f>
                                </m:e>
                              </m:d>
                              <m:r>
                                <a:rPr lang="en-US" altLang="zh-CN" sz="1400" i="1">
                                  <a:latin typeface="Cambria Math" panose="02040503050406030204" pitchFamily="18" charset="0"/>
                                </a:rPr>
                                <m:t>, </m:t>
                              </m:r>
                              <m:r>
                                <a:rPr lang="zh-CN" altLang="en-US" sz="1400" i="1">
                                  <a:latin typeface="Cambria Math" panose="02040503050406030204" pitchFamily="18" charset="0"/>
                                </a:rPr>
                                <m:t>𝜃</m:t>
                              </m:r>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ea typeface="Cambria Math" panose="02040503050406030204" pitchFamily="18" charset="0"/>
                                    </a:rPr>
                                    <m:t>&gt;</m:t>
                                  </m:r>
                                  <m:r>
                                    <a:rPr lang="zh-CN" altLang="en-US" sz="1400" i="1">
                                      <a:latin typeface="Cambria Math" panose="02040503050406030204" pitchFamily="18" charset="0"/>
                                    </a:rPr>
                                    <m:t>𝜃</m:t>
                                  </m:r>
                                </m:e>
                                <m:sub>
                                  <m:r>
                                    <a:rPr lang="en-US" altLang="zh-CN" sz="1400" i="1">
                                      <a:latin typeface="Cambria Math" panose="02040503050406030204" pitchFamily="18" charset="0"/>
                                    </a:rPr>
                                    <m:t>0</m:t>
                                  </m:r>
                                </m:sub>
                              </m:sSub>
                            </m:e>
                          </m:eqArr>
                        </m:e>
                      </m:d>
                    </m:oMath>
                  </m:oMathPara>
                </a14:m>
                <a:br>
                  <a:rPr lang="zh-CN" altLang="en-US" dirty="0"/>
                </a:br>
                <a:endParaRPr lang="en-US" altLang="zh-CN" dirty="0"/>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𝜃</m:t>
                        </m:r>
                      </m:e>
                      <m:sub>
                        <m:r>
                          <a:rPr lang="en-US" altLang="zh-CN"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0</m:t>
                        </m:r>
                      </m:sub>
                    </m:sSub>
                  </m:oMath>
                </a14:m>
                <a:r>
                  <a:rPr lang="zh-CN" altLang="en-US" dirty="0">
                    <a:latin typeface="+mn-lt"/>
                  </a:rPr>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oMath>
                </a14:m>
                <a:r>
                  <a:rPr lang="zh-CN" altLang="en-US" dirty="0">
                    <a:latin typeface="+mn-lt"/>
                  </a:rPr>
                  <a:t>是超参数。 然后通过选择得分最高的相邻视角来完成视角选择</a:t>
                </a:r>
                <a:endParaRPr lang="en-US" altLang="zh-CN" dirty="0">
                  <a:latin typeface="+mn-lt"/>
                </a:endParaRPr>
              </a:p>
              <a:p>
                <a:pPr lvl="1"/>
                <a:r>
                  <a:rPr lang="zh-CN" altLang="en-US" dirty="0">
                    <a:latin typeface="+mn-lt"/>
                  </a:rPr>
                  <a:t>几乎所有后续的离线</a:t>
                </a:r>
                <a:r>
                  <a:rPr lang="en-US" altLang="zh-CN" dirty="0">
                    <a:latin typeface="+mn-lt"/>
                  </a:rPr>
                  <a:t>MVS</a:t>
                </a:r>
                <a:r>
                  <a:rPr lang="zh-CN" altLang="en-US" dirty="0">
                    <a:latin typeface="+mn-lt"/>
                  </a:rPr>
                  <a:t>方法都使用相同的策略</a:t>
                </a:r>
                <a:endParaRPr lang="en-US" altLang="zh-CN" dirty="0">
                  <a:latin typeface="+mn-lt"/>
                </a:endParaRPr>
              </a:p>
            </p:txBody>
          </p:sp>
        </mc:Choice>
        <mc:Fallback>
          <p:sp>
            <p:nvSpPr>
              <p:cNvPr id="3" name="ee4pContent1">
                <a:extLst>
                  <a:ext uri="{FF2B5EF4-FFF2-40B4-BE49-F238E27FC236}">
                    <a16:creationId xmlns:a16="http://schemas.microsoft.com/office/drawing/2014/main" id="{CFC1B191-38E4-7C05-15B1-0245B6C20022}"/>
                  </a:ext>
                </a:extLst>
              </p:cNvPr>
              <p:cNvSpPr txBox="1">
                <a:spLocks noRot="1" noChangeAspect="1" noMove="1" noResize="1" noEditPoints="1" noAdjustHandles="1" noChangeArrowheads="1" noChangeShapeType="1" noTextEdit="1"/>
              </p:cNvSpPr>
              <p:nvPr>
                <p:custDataLst>
                  <p:tags r:id="rId2"/>
                </p:custDataLst>
              </p:nvPr>
            </p:nvSpPr>
            <p:spPr>
              <a:xfrm>
                <a:off x="838200" y="1690687"/>
                <a:ext cx="10515600" cy="5037917"/>
              </a:xfrm>
              <a:prstGeom prst="rect">
                <a:avLst/>
              </a:prstGeom>
              <a:blipFill>
                <a:blip r:embed="rId6"/>
                <a:stretch>
                  <a:fillRect l="-290" b="-72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573172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CAC421F2-06B0-6E72-545A-D88499BB3F0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2" name="矩形 41">
            <a:hlinkClick r:id="rId23" action="ppaction://hlinksldjump"/>
            <a:extLst>
              <a:ext uri="{FF2B5EF4-FFF2-40B4-BE49-F238E27FC236}">
                <a16:creationId xmlns:a16="http://schemas.microsoft.com/office/drawing/2014/main" id="{E1B6D48D-AF13-80F5-6D6B-0CE45DD2C2E6}"/>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8BBC9C8-41DA-BC57-EE1D-43214C9CA70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CF242C0-CA72-DF92-86F5-4D36746850B2}"/>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39" name="矩形 38">
            <a:hlinkClick r:id="rId24" action="ppaction://hlinksldjump"/>
            <a:extLst>
              <a:ext uri="{FF2B5EF4-FFF2-40B4-BE49-F238E27FC236}">
                <a16:creationId xmlns:a16="http://schemas.microsoft.com/office/drawing/2014/main" id="{0A4831BA-81F3-BA25-7FD6-FA884FD81D9F}"/>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4C9467B2-3A0A-3E96-092D-B802EDE90A5F}"/>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72E8EBD1-AA59-3D27-F9DC-F0A5D09D7F7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6" name="矩形 35">
            <a:hlinkClick r:id="rId25" action="ppaction://hlinksldjump"/>
            <a:extLst>
              <a:ext uri="{FF2B5EF4-FFF2-40B4-BE49-F238E27FC236}">
                <a16:creationId xmlns:a16="http://schemas.microsoft.com/office/drawing/2014/main" id="{A03F54A0-607A-EA52-013D-3FC5023C0727}"/>
              </a:ext>
            </a:extLst>
          </p:cNvPr>
          <p:cNvSpPr/>
          <p:nvPr>
            <p:custDataLst>
              <p:tags r:id="rId9"/>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5" name="矩形 34">
            <a:hlinkClick r:id="rId25" action="ppaction://hlinksldjump"/>
            <a:extLst>
              <a:ext uri="{FF2B5EF4-FFF2-40B4-BE49-F238E27FC236}">
                <a16:creationId xmlns:a16="http://schemas.microsoft.com/office/drawing/2014/main" id="{46356242-A387-54AA-3EC6-7485A4ADCB86}"/>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extLst>
              <a:ext uri="{FF2B5EF4-FFF2-40B4-BE49-F238E27FC236}">
                <a16:creationId xmlns:a16="http://schemas.microsoft.com/office/drawing/2014/main" id="{0DA23C6F-B6B8-05CA-E00F-A45B9FCEC757}"/>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6" action="ppaction://hlinksldjump"/>
            <a:extLst>
              <a:ext uri="{FF2B5EF4-FFF2-40B4-BE49-F238E27FC236}">
                <a16:creationId xmlns:a16="http://schemas.microsoft.com/office/drawing/2014/main" id="{55CF2924-683C-97FF-819A-421AA08C19D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2" name="矩形 31">
            <a:hlinkClick r:id="rId26" action="ppaction://hlinksldjump"/>
            <a:extLst>
              <a:ext uri="{FF2B5EF4-FFF2-40B4-BE49-F238E27FC236}">
                <a16:creationId xmlns:a16="http://schemas.microsoft.com/office/drawing/2014/main" id="{31E01879-AFF5-34C6-73FE-2DFE3377A8DC}"/>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01190C78-9550-A26E-C32E-01CCA15465DB}"/>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415C93A1-4ECF-A138-2C9F-A055EBF1B76E}"/>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29" name="矩形 28">
            <a:hlinkClick r:id="rId27" action="ppaction://hlinksldjump"/>
            <a:extLst>
              <a:ext uri="{FF2B5EF4-FFF2-40B4-BE49-F238E27FC236}">
                <a16:creationId xmlns:a16="http://schemas.microsoft.com/office/drawing/2014/main" id="{80000866-BE8D-E6E6-63E0-3A01AA515B16}"/>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52966495-0A79-0B1C-F7F2-CF533B68863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1D2B72EF-520A-43CC-A6C5-A934574ADE2E}"/>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4305727-1EB3-CB0E-299A-B8A8B3B68610}"/>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171A2C3F-8762-B113-266F-AF7B6C86084D}"/>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B4E82EF2-6BA5-4BAB-0B13-871BC00482DE}"/>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863066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706117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26" name="Picture 2" descr="Multi View 3d Reconstruction">
            <a:extLst>
              <a:ext uri="{FF2B5EF4-FFF2-40B4-BE49-F238E27FC236}">
                <a16:creationId xmlns:a16="http://schemas.microsoft.com/office/drawing/2014/main" id="{F77462C5-B8A7-D464-3F99-5C00B75D9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0"/>
            <a:ext cx="838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a:extLst>
              <a:ext uri="{FF2B5EF4-FFF2-40B4-BE49-F238E27FC236}">
                <a16:creationId xmlns:a16="http://schemas.microsoft.com/office/drawing/2014/main" id="{A8B36B67-15D5-215E-B0AE-A8B27F155B8A}"/>
              </a:ext>
            </a:extLst>
          </p:cNvPr>
          <p:cNvSpPr>
            <a:spLocks noGrp="1"/>
          </p:cNvSpPr>
          <p:nvPr>
            <p:ph type="title"/>
          </p:nvPr>
        </p:nvSpPr>
        <p:spPr>
          <a:xfrm>
            <a:off x="838200" y="171397"/>
            <a:ext cx="10515600" cy="1325563"/>
          </a:xfrm>
        </p:spPr>
        <p:txBody>
          <a:bodyPr vert="horz"/>
          <a:lstStyle/>
          <a:p>
            <a:r>
              <a:rPr lang="en-US" altLang="zh-CN" dirty="0"/>
              <a:t>MVS</a:t>
            </a:r>
            <a:endParaRPr lang="en-US" dirty="0"/>
          </a:p>
        </p:txBody>
      </p:sp>
    </p:spTree>
    <p:extLst>
      <p:ext uri="{BB962C8B-B14F-4D97-AF65-F5344CB8AC3E}">
        <p14:creationId xmlns:p14="http://schemas.microsoft.com/office/powerpoint/2010/main" val="2687437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A5E62F97-C0DE-A6AD-3481-A54BBEBCC898}"/>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为了形成更适合卷积运算的结构化数据格式，大多数基于学习的</a:t>
                </a:r>
                <a:r>
                  <a:rPr lang="en-US" altLang="zh-CN" dirty="0">
                    <a:latin typeface="+mn-lt"/>
                  </a:rPr>
                  <a:t>MVS</a:t>
                </a:r>
                <a:r>
                  <a:rPr lang="zh-CN" altLang="en-US" dirty="0">
                    <a:latin typeface="+mn-lt"/>
                  </a:rPr>
                  <a:t>方法依赖于平面扫描算法来计算匹配代价。平面扫描算法沿深度方向用一组正对平行平面对深度空间进行离散化。这种做法深受基于学习的双目立体视觉方法的启发，这些方法评估一组视差假设的匹配代价，随后估计视差。</a:t>
                </a:r>
              </a:p>
              <a:p>
                <a:pPr lvl="1"/>
                <a:r>
                  <a:rPr lang="zh-CN" altLang="en-US" dirty="0">
                    <a:latin typeface="+mn-lt"/>
                  </a:rPr>
                  <a:t>简而言之，平面扫描算法需要迭代地扫描通过目标空间的平面，计算图像之间的单应性，并根据不同视图之间的共识选择深度值，最终促进精确的</a:t>
                </a:r>
                <a:r>
                  <a:rPr lang="en-US" altLang="zh-CN" dirty="0">
                    <a:latin typeface="+mn-lt"/>
                  </a:rPr>
                  <a:t>3D</a:t>
                </a:r>
                <a:r>
                  <a:rPr lang="zh-CN" altLang="en-US" dirty="0">
                    <a:latin typeface="+mn-lt"/>
                  </a:rPr>
                  <a:t>重建。平面扫描算法沿深度方向使用一系列平行平面对深度空间进行离散化。它的工作原理是扫描通过目标空间的概念平面，并评估几何表面的空间分布。</a:t>
                </a:r>
              </a:p>
              <a:p>
                <a:pPr lvl="1"/>
                <a:r>
                  <a:rPr lang="zh-CN" altLang="en-US" dirty="0">
                    <a:latin typeface="+mn-lt"/>
                  </a:rPr>
                  <a:t>在实践中，将深度范围（手动设置或由</a:t>
                </a:r>
                <a:r>
                  <a:rPr lang="en-US" altLang="zh-CN" dirty="0">
                    <a:latin typeface="+mn-lt"/>
                  </a:rPr>
                  <a:t>SFM</a:t>
                </a:r>
                <a:r>
                  <a:rPr lang="zh-CN" altLang="en-US" dirty="0">
                    <a:latin typeface="+mn-lt"/>
                  </a:rPr>
                  <a:t>估计）划分为离散样本，并在这些值处分配假设。为了映射深度假设</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下的坐标，应用单应性变换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𝐇</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r>
                      <a:rPr lang="en-US" altLang="zh-CN" i="1">
                        <a:latin typeface="Cambria Math" panose="02040503050406030204" pitchFamily="18" charset="0"/>
                      </a:rPr>
                      <m:t>𝐩</m:t>
                    </m:r>
                    <m:r>
                      <a:rPr lang="en-US" altLang="zh-CN" i="1">
                        <a:latin typeface="Cambria Math" panose="02040503050406030204" pitchFamily="18" charset="0"/>
                      </a:rPr>
                      <m:t> </m:t>
                    </m:r>
                  </m:oMath>
                </a14:m>
                <a:r>
                  <a:rPr lang="zh-CN" altLang="en-US" dirty="0">
                    <a:latin typeface="+mn-lt"/>
                  </a:rPr>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b="0"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是参考视图</a:t>
                </a:r>
                <a14:m>
                  <m:oMath xmlns:m="http://schemas.openxmlformats.org/officeDocument/2006/math">
                    <m:r>
                      <a:rPr lang="en-US" altLang="zh-CN" i="1">
                        <a:latin typeface="Cambria Math" panose="02040503050406030204" pitchFamily="18" charset="0"/>
                      </a:rPr>
                      <m:t>𝐩</m:t>
                    </m:r>
                  </m:oMath>
                </a14:m>
                <a:r>
                  <a:rPr lang="zh-CN" altLang="en-US" dirty="0">
                    <a:latin typeface="+mn-lt"/>
                  </a:rPr>
                  <a:t>像素在第</a:t>
                </a:r>
                <a14:m>
                  <m:oMath xmlns:m="http://schemas.openxmlformats.org/officeDocument/2006/math">
                    <m:r>
                      <a:rPr lang="en-US" altLang="zh-CN" b="0" i="1" smtClean="0">
                        <a:latin typeface="Cambria Math" panose="02040503050406030204" pitchFamily="18" charset="0"/>
                      </a:rPr>
                      <m:t>𝑖</m:t>
                    </m:r>
                  </m:oMath>
                </a14:m>
                <a:r>
                  <a:rPr lang="zh-CN" altLang="en-US" dirty="0">
                    <a:latin typeface="+mn-lt"/>
                  </a:rPr>
                  <a:t>个源视图中对应的像素。第</a:t>
                </a:r>
                <a14:m>
                  <m:oMath xmlns:m="http://schemas.openxmlformats.org/officeDocument/2006/math">
                    <m:r>
                      <a:rPr lang="en-US" altLang="zh-CN" i="1">
                        <a:latin typeface="Cambria Math" panose="02040503050406030204" pitchFamily="18" charset="0"/>
                      </a:rPr>
                      <m:t>𝑖</m:t>
                    </m:r>
                  </m:oMath>
                </a14:m>
                <a:r>
                  <a:rPr lang="zh-CN" altLang="en-US" dirty="0">
                    <a:latin typeface="+mn-lt"/>
                  </a:rPr>
                  <a:t>个源视图和参考视图</a:t>
                </a:r>
                <a:r>
                  <a:rPr lang="en-US" altLang="zh-CN" dirty="0">
                    <a:latin typeface="+mn-lt"/>
                  </a:rPr>
                  <a:t>0</a:t>
                </a:r>
                <a:r>
                  <a:rPr lang="zh-CN" altLang="en-US" dirty="0">
                    <a:latin typeface="+mn-lt"/>
                  </a:rPr>
                  <a:t>之间的单应性</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𝐇</m:t>
                        </m:r>
                      </m:e>
                      <m:sub>
                        <m:r>
                          <a:rPr lang="en-US" altLang="zh-CN" i="1">
                            <a:latin typeface="Cambria Math" panose="02040503050406030204" pitchFamily="18" charset="0"/>
                          </a:rPr>
                          <m:t>𝐢</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oMath>
                </a14:m>
                <a:r>
                  <a:rPr lang="zh-CN" altLang="en-US" dirty="0">
                    <a:latin typeface="+mn-lt"/>
                  </a:rPr>
                  <a:t>可以计算为：</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𝐇</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i="1" smtClean="0">
                              <a:latin typeface="Cambria Math" panose="02040503050406030204" pitchFamily="18" charset="0"/>
                            </a:rPr>
                            <m:t>𝑑</m:t>
                          </m:r>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𝐊</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𝐑</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𝕀</m:t>
                          </m:r>
                          <m:r>
                            <a:rPr lang="en-US" i="1" smtClean="0">
                              <a:latin typeface="Cambria Math" panose="02040503050406030204" pitchFamily="18" charset="0"/>
                            </a:rPr>
                            <m:t>−</m:t>
                          </m:r>
                          <m:f>
                            <m:fPr>
                              <m:ctrlPr>
                                <a:rPr lang="en-US" i="1" smtClean="0">
                                  <a:latin typeface="Cambria Math" panose="02040503050406030204" pitchFamily="18" charset="0"/>
                                </a:rPr>
                              </m:ctrlPr>
                            </m:fPr>
                            <m:num>
                              <m:d>
                                <m:dPr>
                                  <m:ctrlPr>
                                    <a:rPr lang="en-US" i="1" smtClean="0">
                                      <a:latin typeface="Cambria Math" panose="02040503050406030204" pitchFamily="18" charset="0"/>
                                    </a:rPr>
                                  </m:ctrlPr>
                                </m:dPr>
                                <m:e>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0</m:t>
                                      </m:r>
                                    </m:sub>
                                    <m:sup>
                                      <m:r>
                                        <a:rPr lang="en-US" i="1" smtClean="0">
                                          <a:latin typeface="Cambria Math" panose="02040503050406030204" pitchFamily="18" charset="0"/>
                                        </a:rPr>
                                        <m:t>⊤</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𝐭</m:t>
                                      </m:r>
                                    </m:e>
                                    <m:sub>
                                      <m:r>
                                        <a:rPr lang="en-US" b="0" i="1" smtClean="0">
                                          <a:latin typeface="Cambria Math" panose="02040503050406030204" pitchFamily="18" charset="0"/>
                                        </a:rPr>
                                        <m:t>0</m:t>
                                      </m:r>
                                    </m:sub>
                                  </m:sSub>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𝑖</m:t>
                                      </m:r>
                                    </m:sub>
                                    <m:sup>
                                      <m:r>
                                        <a:rPr lang="en-US" i="1" smtClean="0">
                                          <a:latin typeface="Cambria Math" panose="02040503050406030204" pitchFamily="18" charset="0"/>
                                        </a:rPr>
                                        <m:t>⊤</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𝐭</m:t>
                                      </m:r>
                                    </m:e>
                                    <m:sub>
                                      <m:r>
                                        <a:rPr lang="en-US" b="0" i="1" smtClean="0">
                                          <a:latin typeface="Cambria Math" panose="02040503050406030204" pitchFamily="18" charset="0"/>
                                        </a:rPr>
                                        <m:t>𝑖</m:t>
                                      </m:r>
                                    </m:sub>
                                  </m:sSub>
                                </m:e>
                              </m:d>
                              <m:sSup>
                                <m:sSupPr>
                                  <m:ctrlPr>
                                    <a:rPr lang="en-US" i="1" smtClean="0">
                                      <a:latin typeface="Cambria Math" panose="02040503050406030204" pitchFamily="18" charset="0"/>
                                    </a:rPr>
                                  </m:ctrlPr>
                                </m:sSupPr>
                                <m:e>
                                  <m:r>
                                    <a:rPr lang="en-US" i="1" smtClean="0">
                                      <a:latin typeface="Cambria Math" panose="02040503050406030204" pitchFamily="18" charset="0"/>
                                    </a:rPr>
                                    <m:t>𝐧</m:t>
                                  </m:r>
                                </m:e>
                                <m:sup>
                                  <m:r>
                                    <a:rPr lang="en-US" i="1" smtClean="0">
                                      <a:latin typeface="Cambria Math" panose="02040503050406030204" pitchFamily="18" charset="0"/>
                                    </a:rPr>
                                    <m:t>⊤</m:t>
                                  </m:r>
                                </m:sup>
                              </m:sSup>
                              <m:sSub>
                                <m:sSubPr>
                                  <m:ctrlPr>
                                    <a:rPr lang="en-US" i="1" smtClean="0">
                                      <a:latin typeface="Cambria Math" panose="02040503050406030204" pitchFamily="18" charset="0"/>
                                    </a:rPr>
                                  </m:ctrlPr>
                                </m:sSubPr>
                                <m:e>
                                  <m:r>
                                    <a:rPr lang="en-US" i="1" smtClean="0">
                                      <a:latin typeface="Cambria Math" panose="02040503050406030204" pitchFamily="18" charset="0"/>
                                    </a:rPr>
                                    <m:t>𝐑</m:t>
                                  </m:r>
                                </m:e>
                                <m:sub>
                                  <m:r>
                                    <a:rPr lang="en-US" b="0" i="1" smtClean="0">
                                      <a:latin typeface="Cambria Math" panose="02040503050406030204" pitchFamily="18" charset="0"/>
                                    </a:rPr>
                                    <m:t>0</m:t>
                                  </m:r>
                                </m:sub>
                              </m:sSub>
                            </m:num>
                            <m:den>
                              <m:r>
                                <a:rPr lang="en-US" i="1" smtClean="0">
                                  <a:latin typeface="Cambria Math" panose="02040503050406030204" pitchFamily="18" charset="0"/>
                                </a:rPr>
                                <m:t>𝑑</m:t>
                              </m:r>
                            </m:den>
                          </m:f>
                        </m:e>
                      </m:d>
                      <m:sSubSup>
                        <m:sSubSupPr>
                          <m:ctrlPr>
                            <a:rPr lang="en-US" i="1" smtClean="0">
                              <a:latin typeface="Cambria Math" panose="02040503050406030204" pitchFamily="18" charset="0"/>
                            </a:rPr>
                          </m:ctrlPr>
                        </m:sSubSupPr>
                        <m:e>
                          <m:r>
                            <a:rPr lang="en-US" i="1" smtClean="0">
                              <a:latin typeface="Cambria Math" panose="02040503050406030204" pitchFamily="18" charset="0"/>
                            </a:rPr>
                            <m:t>𝐑</m:t>
                          </m:r>
                        </m:e>
                        <m:sub>
                          <m:r>
                            <a:rPr lang="en-US" b="0" i="1" smtClean="0">
                              <a:latin typeface="Cambria Math" panose="02040503050406030204" pitchFamily="18" charset="0"/>
                            </a:rPr>
                            <m:t>0</m:t>
                          </m:r>
                        </m:sub>
                        <m:sup>
                          <m:r>
                            <a:rPr lang="en-US" i="1" smtClean="0">
                              <a:latin typeface="Cambria Math" panose="02040503050406030204" pitchFamily="18" charset="0"/>
                            </a:rPr>
                            <m:t>⊤</m:t>
                          </m:r>
                        </m:sup>
                      </m:sSubSup>
                      <m:sSubSup>
                        <m:sSubSupPr>
                          <m:ctrlPr>
                            <a:rPr lang="en-US" i="1" smtClean="0">
                              <a:latin typeface="Cambria Math" panose="02040503050406030204" pitchFamily="18" charset="0"/>
                            </a:rPr>
                          </m:ctrlPr>
                        </m:sSubSupPr>
                        <m:e>
                          <m:r>
                            <a:rPr lang="en-US" i="1" smtClean="0">
                              <a:latin typeface="Cambria Math" panose="02040503050406030204" pitchFamily="18" charset="0"/>
                            </a:rPr>
                            <m:t>𝐊</m:t>
                          </m:r>
                        </m:e>
                        <m:sub>
                          <m:r>
                            <a:rPr lang="en-US" b="0" i="1" smtClean="0">
                              <a:latin typeface="Cambria Math" panose="02040503050406030204" pitchFamily="18" charset="0"/>
                            </a:rPr>
                            <m:t>0</m:t>
                          </m:r>
                        </m:sub>
                        <m:sup>
                          <m:r>
                            <a:rPr lang="en-US" i="1" smtClean="0">
                              <a:latin typeface="Cambria Math" panose="02040503050406030204" pitchFamily="18" charset="0"/>
                            </a:rPr>
                            <m:t>−</m:t>
                          </m:r>
                          <m:r>
                            <a:rPr lang="en-US" i="1" smtClean="0">
                              <a:latin typeface="Cambria Math" panose="02040503050406030204" pitchFamily="18" charset="0"/>
                            </a:rPr>
                            <m:t>𝟏</m:t>
                          </m:r>
                        </m:sup>
                      </m:sSubSup>
                    </m:oMath>
                  </m:oMathPara>
                </a14:m>
                <a:endParaRPr lang="en-US" dirty="0">
                  <a:latin typeface="+mn-lt"/>
                </a:endParaRPr>
              </a:p>
              <a:p>
                <a:pPr marL="0" lvl="1" indent="0">
                  <a:buNone/>
                </a:pPr>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𝐊</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𝐊</m:t>
                        </m:r>
                      </m:e>
                      <m:sub>
                        <m:r>
                          <a:rPr lang="en-US" altLang="zh-CN" i="1">
                            <a:latin typeface="Cambria Math" panose="02040503050406030204" pitchFamily="18" charset="0"/>
                          </a:rPr>
                          <m:t>𝑖</m:t>
                        </m:r>
                      </m:sub>
                    </m:sSub>
                  </m:oMath>
                </a14:m>
                <a:r>
                  <a:rPr lang="zh-CN" altLang="en-US" dirty="0">
                    <a:latin typeface="+mn-lt"/>
                  </a:rPr>
                  <a:t>表示相机内参，</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𝐑</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𝐭</m:t>
                            </m:r>
                          </m:e>
                          <m:sub>
                            <m:r>
                              <a:rPr lang="en-US" altLang="zh-CN" b="0" i="1" smtClean="0">
                                <a:latin typeface="Cambria Math" panose="02040503050406030204" pitchFamily="18" charset="0"/>
                              </a:rPr>
                              <m:t>0</m:t>
                            </m:r>
                          </m:sub>
                        </m:sSub>
                      </m:e>
                    </m:d>
                  </m:oMath>
                </a14:m>
                <a:r>
                  <a:rPr lang="zh-CN" altLang="en-US" dirty="0">
                    <a:latin typeface="+mn-lt"/>
                  </a:rPr>
                  <a:t>和</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𝐑</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𝐭</m:t>
                            </m:r>
                          </m:e>
                          <m:sub>
                            <m:r>
                              <a:rPr lang="en-US" altLang="zh-CN" b="0" i="1" smtClean="0">
                                <a:latin typeface="Cambria Math" panose="02040503050406030204" pitchFamily="18" charset="0"/>
                              </a:rPr>
                              <m:t>𝑖</m:t>
                            </m:r>
                          </m:sub>
                        </m:sSub>
                      </m:e>
                    </m:d>
                  </m:oMath>
                </a14:m>
                <a:r>
                  <a:rPr lang="zh-CN" altLang="en-US" dirty="0">
                    <a:latin typeface="+mn-lt"/>
                  </a:rPr>
                  <a:t>表示相机外参，</a:t>
                </a:r>
                <a14:m>
                  <m:oMath xmlns:m="http://schemas.openxmlformats.org/officeDocument/2006/math">
                    <m:r>
                      <a:rPr lang="zh-CN" altLang="en-US" i="1" dirty="0" smtClean="0">
                        <a:latin typeface="Cambria Math" panose="02040503050406030204" pitchFamily="18" charset="0"/>
                      </a:rPr>
                      <m:t>𝐧</m:t>
                    </m:r>
                  </m:oMath>
                </a14:m>
                <a:r>
                  <a:rPr lang="zh-CN" altLang="en-US" dirty="0">
                    <a:latin typeface="+mn-lt"/>
                  </a:rPr>
                  <a:t>表示参考视图的主轴</a:t>
                </a:r>
                <a:endParaRPr lang="en-US" altLang="zh-CN" dirty="0">
                  <a:latin typeface="+mn-lt"/>
                </a:endParaRPr>
              </a:p>
              <a:p>
                <a:pPr lvl="1"/>
                <a:r>
                  <a:rPr lang="zh-CN" altLang="en-US" dirty="0">
                    <a:latin typeface="+mn-lt"/>
                  </a:rPr>
                  <a:t>同样，也可以将参考像素投影到具有深度假设的源视图中。计算参考视图中像素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在第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个源视图中，深度假设为</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时的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𝐩</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 </m:t>
                    </m:r>
                  </m:oMath>
                </a14:m>
                <a:r>
                  <a:rPr lang="zh-CN" altLang="en-US" dirty="0">
                    <a:latin typeface="+mn-lt"/>
                  </a:rPr>
                  <a:t>，如下所示：</a:t>
                </a:r>
              </a:p>
              <a:p>
                <a:pPr marL="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𝑑</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𝐊</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𝐑</m:t>
                              </m:r>
                            </m:e>
                            <m:sub>
                              <m:r>
                                <a:rPr lang="en-US" b="0" i="1" smtClean="0">
                                  <a:latin typeface="Cambria Math" panose="02040503050406030204" pitchFamily="18" charset="0"/>
                                  <a:ea typeface="Cambria Math" panose="02040503050406030204" pitchFamily="18" charset="0"/>
                                </a:rPr>
                                <m:t>𝑖</m:t>
                              </m:r>
                            </m:sub>
                          </m:sSub>
                          <m:sSubSup>
                            <m:sSubSupPr>
                              <m:ctrlPr>
                                <a:rPr lang="en-US" b="0" i="1" smtClean="0">
                                  <a:latin typeface="Cambria Math" panose="02040503050406030204" pitchFamily="18" charset="0"/>
                                  <a:ea typeface="Cambria Math" panose="02040503050406030204" pitchFamily="18" charset="0"/>
                                </a:rPr>
                              </m:ctrlPr>
                            </m:sSubSupPr>
                            <m:e>
                              <m:r>
                                <a:rPr lang="en-US" b="1" i="0" smtClean="0">
                                  <a:latin typeface="Cambria Math" panose="02040503050406030204" pitchFamily="18" charset="0"/>
                                  <a:ea typeface="Cambria Math" panose="02040503050406030204" pitchFamily="18" charset="0"/>
                                </a:rPr>
                                <m:t>𝐑</m:t>
                              </m:r>
                            </m:e>
                            <m:sub>
                              <m:r>
                                <a:rPr lang="en-US" b="0" i="1" smtClean="0">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1" i="0" smtClean="0">
                                      <a:latin typeface="Cambria Math" panose="02040503050406030204" pitchFamily="18" charset="0"/>
                                      <a:ea typeface="Cambria Math" panose="02040503050406030204" pitchFamily="18" charset="0"/>
                                    </a:rPr>
                                    <m:t>𝐊</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𝐩</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0">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𝑖</m:t>
                              </m:r>
                            </m:sub>
                          </m:sSub>
                          <m:sSubSup>
                            <m:sSubSupPr>
                              <m:ctrlPr>
                                <a:rPr lang="en-US" altLang="zh-CN" i="1">
                                  <a:latin typeface="Cambria Math" panose="02040503050406030204" pitchFamily="18" charset="0"/>
                                  <a:ea typeface="Cambria Math" panose="02040503050406030204" pitchFamily="18" charset="0"/>
                                </a:rPr>
                              </m:ctrlPr>
                            </m:sSubSupPr>
                            <m:e>
                              <m:r>
                                <a:rPr lang="en-US" altLang="zh-CN" b="1" i="0">
                                  <a:latin typeface="Cambria Math" panose="02040503050406030204" pitchFamily="18" charset="0"/>
                                  <a:ea typeface="Cambria Math" panose="02040503050406030204" pitchFamily="18" charset="0"/>
                                </a:rPr>
                                <m:t>𝐑</m:t>
                              </m:r>
                            </m:e>
                            <m:sub>
                              <m:r>
                                <a:rPr lang="en-US" altLang="zh-CN" i="1">
                                  <a:latin typeface="Cambria Math" panose="02040503050406030204" pitchFamily="18" charset="0"/>
                                  <a:ea typeface="Cambria Math" panose="02040503050406030204" pitchFamily="18" charset="0"/>
                                </a:rPr>
                                <m:t>0</m:t>
                              </m:r>
                            </m:sub>
                            <m:sup>
                              <m:r>
                                <a:rPr lang="en-US" altLang="zh-CN" i="1">
                                  <a:latin typeface="Cambria Math" panose="02040503050406030204" pitchFamily="18" charset="0"/>
                                </a:rPr>
                                <m:t>⊤</m:t>
                              </m:r>
                            </m:sup>
                          </m:sSubSup>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𝐭</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𝐭</m:t>
                              </m:r>
                            </m:e>
                            <m:sub>
                              <m:r>
                                <a:rPr lang="en-US" altLang="zh-CN" b="0" i="1" smtClean="0">
                                  <a:latin typeface="Cambria Math" panose="02040503050406030204" pitchFamily="18" charset="0"/>
                                  <a:ea typeface="Cambria Math" panose="02040503050406030204" pitchFamily="18" charset="0"/>
                                </a:rPr>
                                <m:t>𝑖</m:t>
                              </m:r>
                            </m:sub>
                          </m:sSub>
                        </m:e>
                      </m:d>
                    </m:oMath>
                  </m:oMathPara>
                </a14:m>
                <a:endParaRPr lang="en-US" dirty="0">
                  <a:latin typeface="+mn-lt"/>
                </a:endParaRPr>
              </a:p>
              <a:p>
                <a:pPr lvl="1"/>
                <a:r>
                  <a:rPr lang="zh-CN" altLang="en-US" dirty="0">
                    <a:latin typeface="+mn-lt"/>
                  </a:rPr>
                  <a:t>然后通过可微插值获得扭曲的源特征图</a:t>
                </a:r>
                <a:endParaRPr lang="en-US" altLang="zh-CN" dirty="0">
                  <a:latin typeface="+mn-lt"/>
                </a:endParaRPr>
              </a:p>
              <a:p>
                <a:pPr lvl="1"/>
                <a:r>
                  <a:rPr lang="zh-CN" altLang="en-US" dirty="0">
                    <a:latin typeface="+mn-lt"/>
                  </a:rPr>
                  <a:t>通过执行平面扫描，获得具有规则空间形状的代价体积，使得</a:t>
                </a:r>
                <a:r>
                  <a:rPr lang="en-US" altLang="zh-CN" dirty="0">
                    <a:latin typeface="+mn-lt"/>
                  </a:rPr>
                  <a:t>CNN</a:t>
                </a:r>
                <a:r>
                  <a:rPr lang="zh-CN" altLang="en-US" dirty="0">
                    <a:latin typeface="+mn-lt"/>
                  </a:rPr>
                  <a:t>易于并行处理</a:t>
                </a:r>
                <a:endParaRPr lang="en-US" dirty="0">
                  <a:latin typeface="+mn-lt"/>
                </a:endParaRPr>
              </a:p>
            </p:txBody>
          </p:sp>
        </mc:Choice>
        <mc:Fallback>
          <p:sp>
            <p:nvSpPr>
              <p:cNvPr id="3" name="ee4pContent1">
                <a:extLst>
                  <a:ext uri="{FF2B5EF4-FFF2-40B4-BE49-F238E27FC236}">
                    <a16:creationId xmlns:a16="http://schemas.microsoft.com/office/drawing/2014/main" id="{A5E62F97-C0DE-A6AD-3481-A54BBEBCC898}"/>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4802187"/>
              </a:xfrm>
              <a:prstGeom prst="rect">
                <a:avLst/>
              </a:prstGeom>
              <a:blipFill>
                <a:blip r:embed="rId6"/>
                <a:stretch>
                  <a:fillRect l="-290" r="-926" b="-164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901383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p:pic>
        <p:nvPicPr>
          <p:cNvPr id="5" name="图片 4">
            <a:extLst>
              <a:ext uri="{FF2B5EF4-FFF2-40B4-BE49-F238E27FC236}">
                <a16:creationId xmlns:a16="http://schemas.microsoft.com/office/drawing/2014/main" id="{C34278B1-8C40-8570-9161-F1E05E5FC2D7}"/>
              </a:ext>
            </a:extLst>
          </p:cNvPr>
          <p:cNvPicPr>
            <a:picLocks noChangeAspect="1"/>
          </p:cNvPicPr>
          <p:nvPr/>
        </p:nvPicPr>
        <p:blipFill>
          <a:blip r:embed="rId6"/>
          <a:stretch>
            <a:fillRect/>
          </a:stretch>
        </p:blipFill>
        <p:spPr>
          <a:xfrm>
            <a:off x="838200" y="1690688"/>
            <a:ext cx="3597581" cy="2983751"/>
          </a:xfrm>
          <a:prstGeom prst="rect">
            <a:avLst/>
          </a:prstGeom>
        </p:spPr>
      </p:pic>
      <mc:AlternateContent xmlns:mc="http://schemas.openxmlformats.org/markup-compatibility/2006">
        <mc:Choice xmlns:a14="http://schemas.microsoft.com/office/drawing/2010/main" Requires="a14">
          <p:sp>
            <p:nvSpPr>
              <p:cNvPr id="7" name="ee4pContent1">
                <a:extLst>
                  <a:ext uri="{FF2B5EF4-FFF2-40B4-BE49-F238E27FC236}">
                    <a16:creationId xmlns:a16="http://schemas.microsoft.com/office/drawing/2014/main" id="{76D1D876-2D7C-2E10-BB94-B552676DD794}"/>
                  </a:ext>
                </a:extLst>
              </p:cNvPr>
              <p:cNvSpPr txBox="1">
                <a:spLocks/>
              </p:cNvSpPr>
              <p:nvPr>
                <p:custDataLst>
                  <p:tags r:id="rId2"/>
                </p:custDataLst>
              </p:nvPr>
            </p:nvSpPr>
            <p:spPr>
              <a:xfrm>
                <a:off x="4672007" y="1690688"/>
                <a:ext cx="6681793" cy="29837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以三个摄像机查看同一对象的玩具为例，如左图所示</a:t>
                </a:r>
                <a:endParaRPr lang="en-US" altLang="zh-CN" dirty="0">
                  <a:latin typeface="+mn-lt"/>
                </a:endParaRPr>
              </a:p>
              <a:p>
                <a:pPr lvl="1"/>
                <a:r>
                  <a:rPr lang="zh-CN" altLang="en-US" dirty="0">
                    <a:latin typeface="+mn-lt"/>
                  </a:rPr>
                  <a:t>通过在给定范围内（通常为</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latin typeface="+mn-lt"/>
                  </a:rPr>
                  <a:t>）创建一系列平行于图像平面的假设平面，对</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（称为参考相机）的视锥体进行平面扫描，每个平面对应于相对于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的深度值</a:t>
                </a:r>
                <a:endParaRPr lang="en-US" altLang="zh-CN" dirty="0">
                  <a:latin typeface="+mn-lt"/>
                </a:endParaRPr>
              </a:p>
              <a:p>
                <a:pPr lvl="1"/>
                <a:r>
                  <a:rPr lang="zh-CN" altLang="en-US" dirty="0">
                    <a:latin typeface="+mn-lt"/>
                  </a:rPr>
                  <a:t>分别以</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和</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为例，考察假设平面上已占据和未占据位置的两个三维</a:t>
                </a:r>
                <a:endParaRPr lang="en-US" altLang="zh-CN" dirty="0">
                  <a:latin typeface="+mn-lt"/>
                </a:endParaRPr>
              </a:p>
              <a:p>
                <a:pPr lvl="2"/>
                <a:r>
                  <a:rPr lang="zh-CN" altLang="en-US" dirty="0">
                    <a:latin typeface="+mn-lt"/>
                  </a:rPr>
                  <a:t>对于</a:t>
                </a:r>
                <a14:m>
                  <m:oMath xmlns:m="http://schemas.openxmlformats.org/officeDocument/2006/math">
                    <m:r>
                      <a:rPr lang="en-US" altLang="zh-CN" i="1" dirty="0" smtClean="0">
                        <a:latin typeface="Cambria Math" panose="02040503050406030204" pitchFamily="18" charset="0"/>
                      </a:rPr>
                      <m:t>𝑀</m:t>
                    </m:r>
                  </m:oMath>
                </a14:m>
                <a:r>
                  <a:rPr lang="zh-CN" altLang="en-US" dirty="0">
                    <a:latin typeface="+mn-lt"/>
                  </a:rPr>
                  <a:t>，三个摄像头都捕获到位于几何表面上具有光度一致性的相同</a:t>
                </a:r>
                <a:endParaRPr lang="en-US" altLang="zh-CN" dirty="0">
                  <a:latin typeface="+mn-lt"/>
                </a:endParaRPr>
              </a:p>
              <a:p>
                <a:pPr lvl="2"/>
                <a:r>
                  <a:rPr lang="zh-CN" altLang="en-US" dirty="0">
                    <a:latin typeface="+mn-lt"/>
                  </a:rPr>
                  <a:t>相反，</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观测的光度一致性较差，表明</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rPr>
                      <m:t>′</m:t>
                    </m:r>
                  </m:oMath>
                </a14:m>
                <a:r>
                  <a:rPr lang="zh-CN" altLang="en-US" dirty="0">
                    <a:latin typeface="+mn-lt"/>
                  </a:rPr>
                  <a:t>是一个无效的假设</a:t>
                </a:r>
                <a:endParaRPr lang="en-US" altLang="zh-CN" dirty="0">
                  <a:latin typeface="+mn-lt"/>
                </a:endParaRPr>
              </a:p>
              <a:p>
                <a:pPr lvl="1"/>
                <a:r>
                  <a:rPr lang="zh-CN" altLang="en-US" dirty="0">
                    <a:latin typeface="+mn-lt"/>
                  </a:rPr>
                  <a:t>为了评估对</a:t>
                </a:r>
                <a:r>
                  <a:rPr lang="en-US" altLang="zh-CN" dirty="0">
                    <a:latin typeface="+mn-lt"/>
                  </a:rPr>
                  <a:t>M</a:t>
                </a:r>
                <a:r>
                  <a:rPr lang="zh-CN" altLang="en-US" dirty="0">
                    <a:latin typeface="+mn-lt"/>
                  </a:rPr>
                  <a:t>和</a:t>
                </a:r>
                <a:r>
                  <a:rPr lang="en-US" altLang="zh-CN" dirty="0">
                    <a:latin typeface="+mn-lt"/>
                  </a:rPr>
                  <a:t>M′</a:t>
                </a:r>
                <a:r>
                  <a:rPr lang="zh-CN" altLang="en-US" dirty="0">
                    <a:latin typeface="+mn-lt"/>
                  </a:rPr>
                  <a:t>的观测的相似性，</a:t>
                </a:r>
                <a:r>
                  <a:rPr lang="en-US" altLang="zh-CN" dirty="0">
                    <a:latin typeface="Times New Roman" panose="02020603050405020304" pitchFamily="18" charset="0"/>
                    <a:cs typeface="Times New Roman" panose="02020603050405020304" pitchFamily="18" charset="0"/>
                  </a:rPr>
                  <a:t>cam_1</a:t>
                </a:r>
                <a:r>
                  <a:rPr lang="zh-CN" altLang="en-US" dirty="0">
                    <a:latin typeface="+mn-lt"/>
                  </a:rPr>
                  <a:t>和</a:t>
                </a:r>
                <a:r>
                  <a:rPr lang="en-US" altLang="zh-CN" dirty="0">
                    <a:latin typeface="Times New Roman" panose="02020603050405020304" pitchFamily="18" charset="0"/>
                    <a:cs typeface="Times New Roman" panose="02020603050405020304" pitchFamily="18" charset="0"/>
                  </a:rPr>
                  <a:t>cam_2</a:t>
                </a:r>
                <a:r>
                  <a:rPr lang="zh-CN" altLang="en-US" dirty="0">
                    <a:latin typeface="+mn-lt"/>
                  </a:rPr>
                  <a:t>（称为源相机）的图像通过单应性变换到每个平面，然后将这些变换后的图像与</a:t>
                </a:r>
                <a:r>
                  <a:rPr lang="en-US" altLang="zh-CN" dirty="0">
                    <a:latin typeface="Times New Roman" panose="02020603050405020304" pitchFamily="18" charset="0"/>
                    <a:cs typeface="Times New Roman" panose="02020603050405020304" pitchFamily="18" charset="0"/>
                  </a:rPr>
                  <a:t>cam_x</a:t>
                </a:r>
                <a:r>
                  <a:rPr lang="zh-CN" altLang="en-US" dirty="0">
                    <a:latin typeface="+mn-lt"/>
                  </a:rPr>
                  <a:t>的缩放图像进行比较，具有高相似性度量的深度假设被认为是可靠的</a:t>
                </a:r>
                <a:endParaRPr lang="en-US" dirty="0">
                  <a:latin typeface="+mn-lt"/>
                </a:endParaRPr>
              </a:p>
            </p:txBody>
          </p:sp>
        </mc:Choice>
        <mc:Fallback>
          <p:sp>
            <p:nvSpPr>
              <p:cNvPr id="7" name="ee4pContent1">
                <a:extLst>
                  <a:ext uri="{FF2B5EF4-FFF2-40B4-BE49-F238E27FC236}">
                    <a16:creationId xmlns:a16="http://schemas.microsoft.com/office/drawing/2014/main" id="{76D1D876-2D7C-2E10-BB94-B552676DD794}"/>
                  </a:ext>
                </a:extLst>
              </p:cNvPr>
              <p:cNvSpPr txBox="1">
                <a:spLocks noRot="1" noChangeAspect="1" noMove="1" noResize="1" noEditPoints="1" noAdjustHandles="1" noChangeArrowheads="1" noChangeShapeType="1" noTextEdit="1"/>
              </p:cNvSpPr>
              <p:nvPr>
                <p:custDataLst>
                  <p:tags r:id="rId2"/>
                </p:custDataLst>
              </p:nvPr>
            </p:nvSpPr>
            <p:spPr>
              <a:xfrm>
                <a:off x="4672007" y="1690688"/>
                <a:ext cx="6681793" cy="2983751"/>
              </a:xfrm>
              <a:prstGeom prst="rect">
                <a:avLst/>
              </a:prstGeom>
              <a:blipFill>
                <a:blip r:embed="rId7"/>
                <a:stretch>
                  <a:fillRect l="-273" b="-1016"/>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851543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Multi-view Depth Estimation with Plane Sweep</a:t>
            </a:r>
            <a:endParaRPr lang="en-US" sz="4000" dirty="0"/>
          </a:p>
        </p:txBody>
      </p:sp>
      <mc:AlternateContent xmlns:mc="http://schemas.openxmlformats.org/markup-compatibility/2006">
        <mc:Choice xmlns:a14="http://schemas.microsoft.com/office/drawing/2010/main" Requires="a14">
          <p:sp>
            <p:nvSpPr>
              <p:cNvPr id="6" name="ee4pContent1">
                <a:extLst>
                  <a:ext uri="{FF2B5EF4-FFF2-40B4-BE49-F238E27FC236}">
                    <a16:creationId xmlns:a16="http://schemas.microsoft.com/office/drawing/2014/main" id="{4FDCB265-ED02-1BB9-D32E-0F71814A1684}"/>
                  </a:ext>
                </a:extLst>
              </p:cNvPr>
              <p:cNvSpPr txBox="1">
                <a:spLocks/>
              </p:cNvSpPr>
              <p:nvPr>
                <p:custDataLst>
                  <p:tags r:id="rId2"/>
                </p:custDataLst>
              </p:nvPr>
            </p:nvSpPr>
            <p:spPr>
              <a:xfrm>
                <a:off x="838200" y="1690688"/>
                <a:ext cx="10515600" cy="3329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关于从三角化深度范围</a:t>
                </a:r>
                <a14:m>
                  <m:oMath xmlns:m="http://schemas.openxmlformats.org/officeDocument/2006/math">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𝑚𝑖𝑛</m:t>
                        </m:r>
                      </m:sub>
                    </m:sSub>
                    <m:r>
                      <a:rPr lang="en-US" altLang="zh-CN" i="1" dirty="0" err="1" smtClean="0">
                        <a:latin typeface="Cambria Math" panose="02040503050406030204" pitchFamily="18" charset="0"/>
                      </a:rPr>
                      <m:t>,</m:t>
                    </m:r>
                    <m:r>
                      <a:rPr lang="en-US" altLang="zh-CN" b="0"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a14:m>
                <a:r>
                  <a:rPr lang="zh-CN" altLang="en-US" dirty="0"/>
                  <a:t>中选择</a:t>
                </a:r>
                <a14:m>
                  <m:oMath xmlns:m="http://schemas.openxmlformats.org/officeDocument/2006/math">
                    <m:r>
                      <a:rPr lang="en-US" altLang="zh-CN" i="1" dirty="0" smtClean="0">
                        <a:latin typeface="Cambria Math" panose="02040503050406030204" pitchFamily="18" charset="0"/>
                      </a:rPr>
                      <m:t>𝐷</m:t>
                    </m:r>
                  </m:oMath>
                </a14:m>
                <a:r>
                  <a:rPr lang="zh-CN" altLang="en-US" dirty="0"/>
                  <a:t>个深度假设，主要有两种方案，即</a:t>
                </a:r>
                <a:r>
                  <a:rPr lang="zh-CN" altLang="en-US" dirty="0">
                    <a:solidFill>
                      <a:srgbClr val="FF0000"/>
                    </a:solidFill>
                  </a:rPr>
                  <a:t>前向深度采样</a:t>
                </a:r>
                <a:r>
                  <a:rPr lang="zh-CN" altLang="en-US" dirty="0"/>
                  <a:t>和</a:t>
                </a:r>
                <a:r>
                  <a:rPr lang="zh-CN" altLang="en-US" dirty="0">
                    <a:solidFill>
                      <a:srgbClr val="FF0000"/>
                    </a:solidFill>
                  </a:rPr>
                  <a:t>逆向深度采样</a:t>
                </a:r>
                <a:endParaRPr lang="en-US" altLang="zh-CN" dirty="0">
                  <a:solidFill>
                    <a:srgbClr val="FF0000"/>
                  </a:solidFill>
                </a:endParaRPr>
              </a:p>
              <a:p>
                <a:pPr lvl="1"/>
                <a:r>
                  <a:rPr lang="zh-CN" altLang="en-US" dirty="0"/>
                  <a:t>简单的前向采样将深度范围划分为</a:t>
                </a:r>
                <a14:m>
                  <m:oMath xmlns:m="http://schemas.openxmlformats.org/officeDocument/2006/math">
                    <m:r>
                      <a:rPr lang="en-US" altLang="zh-CN" i="1" dirty="0" smtClean="0">
                        <a:latin typeface="Cambria Math" panose="02040503050406030204" pitchFamily="18" charset="0"/>
                      </a:rPr>
                      <m:t>𝐷</m:t>
                    </m:r>
                    <m:r>
                      <a:rPr lang="en-US" altLang="zh-CN" i="1" dirty="0" smtClean="0">
                        <a:latin typeface="Cambria Math" panose="02040503050406030204" pitchFamily="18" charset="0"/>
                      </a:rPr>
                      <m:t>−1</m:t>
                    </m:r>
                  </m:oMath>
                </a14:m>
                <a:r>
                  <a:rPr lang="zh-CN" altLang="en-US" dirty="0"/>
                  <a:t>个长度相同的深度区间。给定深度索引</a:t>
                </a:r>
                <a14:m>
                  <m:oMath xmlns:m="http://schemas.openxmlformats.org/officeDocument/2006/math">
                    <m:r>
                      <a:rPr lang="en-US" altLang="zh-CN" i="1" dirty="0" smtClean="0">
                        <a:latin typeface="Cambria Math" panose="02040503050406030204" pitchFamily="18" charset="0"/>
                      </a:rPr>
                      <m:t>𝑘</m:t>
                    </m:r>
                    <m:r>
                      <a:rPr lang="zh-CN" altLang="en-US" i="1" dirty="0">
                        <a:latin typeface="Cambria Math" panose="02040503050406030204" pitchFamily="18" charset="0"/>
                      </a:rPr>
                      <m:t>，</m:t>
                    </m:r>
                  </m:oMath>
                </a14:m>
                <a:r>
                  <a:rPr lang="zh-CN" altLang="en-US" dirty="0">
                    <a:latin typeface="+mn-lt"/>
                  </a:rPr>
                  <a:t>有：</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marL="0" lvl="1" indent="0">
                  <a:buNone/>
                </a:pPr>
                <a:r>
                  <a:rPr lang="zh-CN" altLang="en-US" dirty="0">
                    <a:latin typeface="+mn-lt"/>
                  </a:rPr>
                  <a:t>其中深度假设均匀分布在两端之间</a:t>
                </a:r>
                <a:endParaRPr lang="en-US" altLang="zh-CN" dirty="0">
                  <a:latin typeface="+mn-lt"/>
                </a:endParaRPr>
              </a:p>
              <a:p>
                <a:pPr lvl="1"/>
                <a:r>
                  <a:rPr lang="zh-CN" altLang="en-US" dirty="0">
                    <a:latin typeface="+mn-lt"/>
                  </a:rPr>
                  <a:t>而对于逆向采样方案，在</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的乘法逆元中进行均匀采样，使得</a:t>
                </a:r>
                <a:r>
                  <a:rPr lang="en-US" altLang="zh-CN" dirty="0">
                    <a:latin typeface="+mn-lt"/>
                  </a:rPr>
                  <a:t>:</a:t>
                </a:r>
              </a:p>
              <a:p>
                <a:pPr marL="0"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𝑘</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𝐷</m:t>
                          </m:r>
                          <m:r>
                            <a:rPr lang="en-US" altLang="zh-CN" b="0" i="1" smtClean="0">
                              <a:latin typeface="Cambria Math" panose="02040503050406030204" pitchFamily="18" charset="0"/>
                            </a:rPr>
                            <m:t>−1</m:t>
                          </m:r>
                        </m:den>
                      </m:f>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𝑚𝑎𝑥</m:t>
                                  </m:r>
                                </m:sub>
                              </m:sSub>
                            </m:den>
                          </m:f>
                        </m:e>
                      </m:d>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−1</m:t>
                      </m:r>
                    </m:oMath>
                  </m:oMathPara>
                </a14:m>
                <a:endParaRPr lang="en-US" altLang="zh-CN" dirty="0">
                  <a:latin typeface="+mn-lt"/>
                </a:endParaRPr>
              </a:p>
              <a:p>
                <a:pPr lvl="1"/>
                <a:r>
                  <a:rPr lang="zh-CN" altLang="en-US" dirty="0">
                    <a:latin typeface="+mn-lt"/>
                  </a:rPr>
                  <a:t>这样，采样深度值的分佈随着</a:t>
                </a:r>
                <a14:m>
                  <m:oMath xmlns:m="http://schemas.openxmlformats.org/officeDocument/2006/math">
                    <m:r>
                      <a:rPr lang="en-US" altLang="zh-CN" i="1" dirty="0" smtClean="0">
                        <a:latin typeface="Cambria Math" panose="02040503050406030204" pitchFamily="18" charset="0"/>
                      </a:rPr>
                      <m:t>𝑑</m:t>
                    </m:r>
                  </m:oMath>
                </a14:m>
                <a:r>
                  <a:rPr lang="zh-CN" altLang="en-US" dirty="0">
                    <a:latin typeface="+mn-lt"/>
                  </a:rPr>
                  <a:t>接近</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𝑑</m:t>
                        </m:r>
                      </m:e>
                      <m:sub>
                        <m:r>
                          <a:rPr lang="en-US" altLang="zh-CN" b="0" i="1" dirty="0" smtClean="0">
                            <a:latin typeface="Cambria Math" panose="02040503050406030204" pitchFamily="18" charset="0"/>
                          </a:rPr>
                          <m:t>𝑚𝑎𝑥</m:t>
                        </m:r>
                      </m:sub>
                    </m:sSub>
                  </m:oMath>
                </a14:m>
                <a:r>
                  <a:rPr lang="zh-CN" altLang="en-US" dirty="0">
                    <a:latin typeface="+mn-lt"/>
                  </a:rPr>
                  <a:t>而变得越来越稀疏</a:t>
                </a:r>
                <a:endParaRPr lang="en-US" altLang="zh-CN" dirty="0">
                  <a:latin typeface="+mn-lt"/>
                </a:endParaRPr>
              </a:p>
              <a:p>
                <a:pPr lvl="1"/>
                <a:r>
                  <a:rPr lang="zh-CN" altLang="en-US" dirty="0">
                    <a:latin typeface="+mn-lt"/>
                  </a:rPr>
                  <a:t>在重建无界室外场景时，深度范围相当大，逆向采样将是一个合理的选择，因为它在前景处采样更密集</a:t>
                </a:r>
                <a:endParaRPr lang="en-US" altLang="zh-CN" dirty="0">
                  <a:latin typeface="+mn-lt"/>
                </a:endParaRPr>
              </a:p>
              <a:p>
                <a:pPr lvl="1"/>
                <a:r>
                  <a:rPr lang="zh-CN" altLang="en-US" dirty="0">
                    <a:latin typeface="+mn-lt"/>
                  </a:rPr>
                  <a:t>此外，逆向采样导致在源图像的投影极线上进行均匀采样</a:t>
                </a:r>
                <a:endParaRPr lang="en-US" altLang="zh-CN" dirty="0">
                  <a:latin typeface="+mn-lt"/>
                </a:endParaRPr>
              </a:p>
              <a:p>
                <a:pPr lvl="1"/>
                <a:endParaRPr lang="en-US" dirty="0">
                  <a:latin typeface="+mn-lt"/>
                </a:endParaRPr>
              </a:p>
            </p:txBody>
          </p:sp>
        </mc:Choice>
        <mc:Fallback>
          <p:sp>
            <p:nvSpPr>
              <p:cNvPr id="6" name="ee4pContent1">
                <a:extLst>
                  <a:ext uri="{FF2B5EF4-FFF2-40B4-BE49-F238E27FC236}">
                    <a16:creationId xmlns:a16="http://schemas.microsoft.com/office/drawing/2014/main" id="{4FDCB265-ED02-1BB9-D32E-0F71814A1684}"/>
                  </a:ext>
                </a:extLst>
              </p:cNvPr>
              <p:cNvSpPr txBox="1">
                <a:spLocks noRot="1" noChangeAspect="1" noMove="1" noResize="1" noEditPoints="1" noAdjustHandles="1" noChangeArrowheads="1" noChangeShapeType="1" noTextEdit="1"/>
              </p:cNvSpPr>
              <p:nvPr>
                <p:custDataLst>
                  <p:tags r:id="rId2"/>
                </p:custDataLst>
              </p:nvPr>
            </p:nvSpPr>
            <p:spPr>
              <a:xfrm>
                <a:off x="838200" y="1690688"/>
                <a:ext cx="10515600" cy="3329886"/>
              </a:xfrm>
              <a:prstGeom prst="rect">
                <a:avLst/>
              </a:prstGeom>
              <a:blipFill>
                <a:blip r:embed="rId6"/>
                <a:stretch>
                  <a:fillRect l="-290" b="-1093"/>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02874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5546E42E-D1DC-9984-E88E-B4F567B321B6}"/>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2" name="矩形 41">
            <a:hlinkClick r:id="rId23" action="ppaction://hlinksldjump"/>
            <a:extLst>
              <a:ext uri="{FF2B5EF4-FFF2-40B4-BE49-F238E27FC236}">
                <a16:creationId xmlns:a16="http://schemas.microsoft.com/office/drawing/2014/main" id="{D66E2081-C781-0D0E-5D52-F1658B45A03C}"/>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1D924227-41E8-5614-D040-585CC4C578BA}"/>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006AB4F1-4075-78A1-4CBD-51DDFD58743E}"/>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39" name="矩形 38">
            <a:hlinkClick r:id="rId24" action="ppaction://hlinksldjump"/>
            <a:extLst>
              <a:ext uri="{FF2B5EF4-FFF2-40B4-BE49-F238E27FC236}">
                <a16:creationId xmlns:a16="http://schemas.microsoft.com/office/drawing/2014/main" id="{86ACF542-526E-3E93-F936-FA5F99549B68}"/>
              </a:ext>
            </a:extLst>
          </p:cNvPr>
          <p:cNvSpPr/>
          <p:nvPr>
            <p:custDataLst>
              <p:tags r:id="rId6"/>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8" name="矩形 37">
            <a:hlinkClick r:id="rId24" action="ppaction://hlinksldjump"/>
            <a:extLst>
              <a:ext uri="{FF2B5EF4-FFF2-40B4-BE49-F238E27FC236}">
                <a16:creationId xmlns:a16="http://schemas.microsoft.com/office/drawing/2014/main" id="{0948F572-4CBA-E8B6-3B04-DA90198A600A}"/>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F1A2A37A-A73F-1916-F213-BA3678CCD8B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419B6A4C-5B32-8F5B-1A22-D5D085895955}"/>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5" name="矩形 34">
            <a:hlinkClick r:id="rId25" action="ppaction://hlinksldjump"/>
            <a:extLst>
              <a:ext uri="{FF2B5EF4-FFF2-40B4-BE49-F238E27FC236}">
                <a16:creationId xmlns:a16="http://schemas.microsoft.com/office/drawing/2014/main" id="{4A3E446C-CDD0-97A8-1F5D-DC55D6D5F480}"/>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E74283D5-A5FF-4D81-3C35-A8C4BF130F49}"/>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3D0BAAED-BA2C-880C-7E85-947714976D5A}"/>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2" name="矩形 31">
            <a:hlinkClick r:id="rId26" action="ppaction://hlinksldjump"/>
            <a:extLst>
              <a:ext uri="{FF2B5EF4-FFF2-40B4-BE49-F238E27FC236}">
                <a16:creationId xmlns:a16="http://schemas.microsoft.com/office/drawing/2014/main" id="{3CBF29B7-973C-4D6F-CFDF-1BDBCA41C69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3A9EEA1B-0AD5-443E-B14B-151C159D2BA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2104A19-F6BF-8F96-39ED-D435AD47F9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29" name="矩形 28">
            <a:hlinkClick r:id="rId27" action="ppaction://hlinksldjump"/>
            <a:extLst>
              <a:ext uri="{FF2B5EF4-FFF2-40B4-BE49-F238E27FC236}">
                <a16:creationId xmlns:a16="http://schemas.microsoft.com/office/drawing/2014/main" id="{907E7A3E-D6EB-8E17-FA86-C814D13228B7}"/>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B883173C-0A2D-6583-6092-DA8C14F0805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49050FB-9FCD-1DAA-B613-082D6187A33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A957DD9-CC2C-1023-FA40-6C334BAC1D8D}"/>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A140E5D3-D5E0-FD80-00A2-519037C56FF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D2AB5DA-CEC5-327E-2262-0289A02DF029}"/>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925706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89"/>
            <a:ext cx="10515599" cy="22084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对于基于深度图的多视图立体视觉 </a:t>
            </a:r>
            <a:r>
              <a:rPr lang="en-US" altLang="zh-CN" dirty="0">
                <a:latin typeface="+mn-lt"/>
              </a:rPr>
              <a:t>(MVS)</a:t>
            </a:r>
            <a:r>
              <a:rPr lang="zh-CN" altLang="en-US" dirty="0">
                <a:latin typeface="+mn-lt"/>
              </a:rPr>
              <a:t>，在估计所有深度图之后，需要将它们融合成密集的 </a:t>
            </a:r>
            <a:r>
              <a:rPr lang="en-US" altLang="zh-CN" dirty="0">
                <a:latin typeface="+mn-lt"/>
              </a:rPr>
              <a:t>3D </a:t>
            </a:r>
            <a:r>
              <a:rPr lang="zh-CN" altLang="en-US" dirty="0">
                <a:latin typeface="+mn-lt"/>
              </a:rPr>
              <a:t>表示，例如，点云或网格</a:t>
            </a:r>
            <a:endParaRPr lang="en-US" altLang="zh-CN" dirty="0">
              <a:latin typeface="+mn-lt"/>
            </a:endParaRPr>
          </a:p>
          <a:p>
            <a:pPr lvl="1"/>
            <a:r>
              <a:rPr lang="zh-CN" altLang="en-US" dirty="0">
                <a:latin typeface="+mn-lt"/>
              </a:rPr>
              <a:t>在线 </a:t>
            </a:r>
            <a:r>
              <a:rPr lang="en-US" altLang="zh-CN" dirty="0">
                <a:latin typeface="+mn-lt"/>
              </a:rPr>
              <a:t>MVS </a:t>
            </a:r>
            <a:r>
              <a:rPr lang="zh-CN" altLang="en-US" dirty="0">
                <a:latin typeface="+mn-lt"/>
              </a:rPr>
              <a:t>方法通常采用截断符号距离函数 </a:t>
            </a:r>
            <a:r>
              <a:rPr lang="en-US" altLang="zh-CN" dirty="0">
                <a:latin typeface="+mn-lt"/>
              </a:rPr>
              <a:t>(TSDF) </a:t>
            </a:r>
            <a:r>
              <a:rPr lang="zh-CN" altLang="en-US" dirty="0">
                <a:latin typeface="+mn-lt"/>
              </a:rPr>
              <a:t>融合将深度图融合到 </a:t>
            </a:r>
            <a:r>
              <a:rPr lang="en-US" altLang="zh-CN" dirty="0">
                <a:latin typeface="+mn-lt"/>
              </a:rPr>
              <a:t>TSDF </a:t>
            </a:r>
            <a:r>
              <a:rPr lang="zh-CN" altLang="en-US" dirty="0">
                <a:latin typeface="+mn-lt"/>
              </a:rPr>
              <a:t>体素中，然后使用 </a:t>
            </a:r>
            <a:r>
              <a:rPr lang="en-US" altLang="zh-CN" dirty="0">
                <a:latin typeface="+mn-lt"/>
              </a:rPr>
              <a:t>Marching Cube </a:t>
            </a:r>
            <a:r>
              <a:rPr lang="zh-CN" altLang="en-US" dirty="0">
                <a:latin typeface="+mn-lt"/>
              </a:rPr>
              <a:t>提取网格</a:t>
            </a:r>
            <a:endParaRPr lang="en-US" altLang="zh-CN" dirty="0">
              <a:latin typeface="+mn-lt"/>
            </a:endParaRPr>
          </a:p>
          <a:p>
            <a:pPr lvl="1"/>
            <a:r>
              <a:rPr lang="zh-CN" altLang="en-US" dirty="0">
                <a:latin typeface="+mn-lt"/>
              </a:rPr>
              <a:t>然而，深度图中通常存在异常值，这可能会降低重建精度</a:t>
            </a:r>
            <a:endParaRPr lang="en-US" altLang="zh-CN" dirty="0">
              <a:latin typeface="+mn-lt"/>
            </a:endParaRPr>
          </a:p>
          <a:p>
            <a:pPr lvl="1"/>
            <a:r>
              <a:rPr lang="zh-CN" altLang="en-US" dirty="0">
                <a:latin typeface="+mn-lt"/>
              </a:rPr>
              <a:t>为了克服这个问题并提高精度，离线 </a:t>
            </a:r>
            <a:r>
              <a:rPr lang="en-US" altLang="zh-CN" dirty="0">
                <a:latin typeface="+mn-lt"/>
              </a:rPr>
              <a:t>MVS </a:t>
            </a:r>
            <a:r>
              <a:rPr lang="zh-CN" altLang="en-US" dirty="0">
                <a:latin typeface="+mn-lt"/>
              </a:rPr>
              <a:t>方法通常在融合成点云之前对深度图进行滤波</a:t>
            </a:r>
            <a:endParaRPr lang="en-US" altLang="zh-CN" dirty="0">
              <a:latin typeface="+mn-lt"/>
            </a:endParaRPr>
          </a:p>
          <a:p>
            <a:pPr lvl="1"/>
            <a:r>
              <a:rPr lang="zh-CN" altLang="en-US" dirty="0">
                <a:latin typeface="+mn-lt"/>
              </a:rPr>
              <a:t>主要有两个滤波步骤：光度一致性滤波和几何一致性滤波</a:t>
            </a:r>
            <a:endParaRPr lang="en-US" dirty="0">
              <a:latin typeface="+mn-lt"/>
            </a:endParaRPr>
          </a:p>
        </p:txBody>
      </p:sp>
      <p:grpSp>
        <p:nvGrpSpPr>
          <p:cNvPr id="6" name="组合 5">
            <a:extLst>
              <a:ext uri="{FF2B5EF4-FFF2-40B4-BE49-F238E27FC236}">
                <a16:creationId xmlns:a16="http://schemas.microsoft.com/office/drawing/2014/main" id="{50C2B2D3-89F4-8542-DC1A-54F9E6EE8EDB}"/>
              </a:ext>
            </a:extLst>
          </p:cNvPr>
          <p:cNvGrpSpPr/>
          <p:nvPr/>
        </p:nvGrpSpPr>
        <p:grpSpPr>
          <a:xfrm>
            <a:off x="838199" y="4019909"/>
            <a:ext cx="10515599" cy="2413429"/>
            <a:chOff x="838199" y="4019909"/>
            <a:chExt cx="10515599" cy="2413429"/>
          </a:xfrm>
        </p:grpSpPr>
        <p:pic>
          <p:nvPicPr>
            <p:cNvPr id="1026" name="Picture 2">
              <a:extLst>
                <a:ext uri="{FF2B5EF4-FFF2-40B4-BE49-F238E27FC236}">
                  <a16:creationId xmlns:a16="http://schemas.microsoft.com/office/drawing/2014/main" id="{73FF3C04-3D8F-8D1D-389F-806AFC856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4102709"/>
              <a:ext cx="5139186" cy="2330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16C2DE-12EB-3EE7-3A58-59E27A35BE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307" y="4102709"/>
              <a:ext cx="5242491" cy="233062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E5E297A-8CE8-B276-3B8E-80EEA541F9FE}"/>
                </a:ext>
              </a:extLst>
            </p:cNvPr>
            <p:cNvSpPr txBox="1"/>
            <p:nvPr/>
          </p:nvSpPr>
          <p:spPr>
            <a:xfrm>
              <a:off x="838199" y="4019909"/>
              <a:ext cx="843952" cy="369332"/>
            </a:xfrm>
            <a:prstGeom prst="rect">
              <a:avLst/>
            </a:prstGeom>
            <a:noFill/>
          </p:spPr>
          <p:txBody>
            <a:bodyPr wrap="square" rtlCol="0">
              <a:spAutoFit/>
            </a:bodyPr>
            <a:lstStyle/>
            <a:p>
              <a:r>
                <a:rPr lang="en-US" altLang="zh-CN" dirty="0"/>
                <a:t>TSDF</a:t>
              </a:r>
              <a:endParaRPr lang="en-US" dirty="0"/>
            </a:p>
          </p:txBody>
        </p:sp>
      </p:grpSp>
    </p:spTree>
    <p:extLst>
      <p:ext uri="{BB962C8B-B14F-4D97-AF65-F5344CB8AC3E}">
        <p14:creationId xmlns:p14="http://schemas.microsoft.com/office/powerpoint/2010/main" val="2084802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Fusion</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B2CD67C2-8010-1D52-5524-7AE3E5BA6CC8}"/>
                  </a:ext>
                </a:extLst>
              </p:cNvPr>
              <p:cNvSpPr txBox="1">
                <a:spLocks/>
              </p:cNvSpPr>
              <p:nvPr>
                <p:custDataLst>
                  <p:tags r:id="rId2"/>
                </p:custDataLst>
              </p:nvPr>
            </p:nvSpPr>
            <p:spPr>
              <a:xfrm>
                <a:off x="838199" y="1690688"/>
                <a:ext cx="10515599" cy="506379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对于光度一致性滤波，估计每个像素的置信度来衡量深度估计的置信度，即真实深度在估计值附近的一个小范围内存在的概率，然后可以设置一个阈值来过滤置信度低的深度值</a:t>
                </a:r>
                <a:endParaRPr lang="en-US" altLang="zh-CN" dirty="0">
                  <a:latin typeface="+mn-lt"/>
                </a:endParaRPr>
              </a:p>
              <a:p>
                <a:pPr lvl="1"/>
                <a:r>
                  <a:rPr lang="zh-CN" altLang="en-US" dirty="0">
                    <a:latin typeface="+mn-lt"/>
                  </a:rPr>
                  <a:t>对于几何一致性滤波，在多个视图中测量深度估计的一致性。对于参考视图</a:t>
                </a:r>
                <a:r>
                  <a:rPr lang="en-US" altLang="zh-CN" dirty="0">
                    <a:latin typeface="+mn-lt"/>
                  </a:rPr>
                  <a:t>0</a:t>
                </a:r>
                <a:r>
                  <a:rPr lang="zh-CN" altLang="en-US" dirty="0">
                    <a:latin typeface="+mn-lt"/>
                  </a:rPr>
                  <a:t>中的像素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，我们通过其深度预测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d>
                      <m:dPr>
                        <m:ctrlPr>
                          <a:rPr lang="en-US" altLang="zh-CN" i="1" smtClean="0">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将其投影到其第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个相邻视图中的像素</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。查询</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r>
                          <a:rPr lang="en-US" altLang="zh-CN" i="1" dirty="0">
                            <a:latin typeface="Cambria Math" panose="02040503050406030204" pitchFamily="18" charset="0"/>
                          </a:rPr>
                          <m:t>′</m:t>
                        </m:r>
                      </m:e>
                    </m:d>
                  </m:oMath>
                </a14:m>
                <a:r>
                  <a:rPr lang="zh-CN" altLang="en-US" dirty="0">
                    <a:latin typeface="+mn-lt"/>
                  </a:rPr>
                  <a:t>的深度后，我们将</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重新投影回参考视图的像素</a:t>
                </a:r>
                <a14:m>
                  <m:oMath xmlns:m="http://schemas.openxmlformats.org/officeDocument/2006/math">
                    <m:r>
                      <a:rPr lang="zh-CN" altLang="en-US" i="1" dirty="0" smtClean="0">
                        <a:latin typeface="Cambria Math" panose="02040503050406030204" pitchFamily="18" charset="0"/>
                      </a:rPr>
                      <m:t>𝐩</m:t>
                    </m:r>
                    <m:r>
                      <a:rPr lang="en-US" altLang="zh-CN" i="1" dirty="0" smtClean="0">
                        <a:latin typeface="Cambria Math" panose="02040503050406030204" pitchFamily="18" charset="0"/>
                      </a:rPr>
                      <m:t>′′</m:t>
                    </m:r>
                  </m:oMath>
                </a14:m>
                <a:r>
                  <a:rPr lang="zh-CN" altLang="en-US" dirty="0">
                    <a:latin typeface="+mn-lt"/>
                  </a:rPr>
                  <a:t>处，并查询其深度</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r>
                          <a:rPr lang="en-US" altLang="zh-CN" i="1" dirty="0">
                            <a:latin typeface="Cambria Math" panose="02040503050406030204" pitchFamily="18" charset="0"/>
                          </a:rPr>
                          <m:t>′′</m:t>
                        </m:r>
                      </m:e>
                    </m:d>
                  </m:oMath>
                </a14:m>
                <a:r>
                  <a:rPr lang="zh-CN" altLang="en-US" dirty="0">
                    <a:latin typeface="+mn-lt"/>
                  </a:rPr>
                  <a:t>。如果在图像空间和深度中，原始估计与其重新投影之间的距离满足以下条件，则我们将像素</a:t>
                </a:r>
                <a14:m>
                  <m:oMath xmlns:m="http://schemas.openxmlformats.org/officeDocument/2006/math">
                    <m:r>
                      <a:rPr lang="zh-CN" altLang="en-US" i="1" dirty="0" smtClean="0">
                        <a:latin typeface="Cambria Math" panose="02040503050406030204" pitchFamily="18" charset="0"/>
                      </a:rPr>
                      <m:t>𝐩</m:t>
                    </m:r>
                  </m:oMath>
                </a14:m>
                <a:r>
                  <a:rPr lang="zh-CN" altLang="en-US" dirty="0">
                    <a:latin typeface="+mn-lt"/>
                  </a:rPr>
                  <a:t>及其深度视为与第</a:t>
                </a:r>
                <a14:m>
                  <m:oMath xmlns:m="http://schemas.openxmlformats.org/officeDocument/2006/math">
                    <m:r>
                      <a:rPr lang="en-US" altLang="zh-CN" i="1" dirty="0" smtClean="0">
                        <a:latin typeface="Cambria Math" panose="02040503050406030204" pitchFamily="18" charset="0"/>
                      </a:rPr>
                      <m:t>𝑖</m:t>
                    </m:r>
                  </m:oMath>
                </a14:m>
                <a:r>
                  <a:rPr lang="zh-CN" altLang="en-US" dirty="0">
                    <a:latin typeface="+mn-lt"/>
                  </a:rPr>
                  <a:t>个相邻视图一致：</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ea typeface="Cambria Math" panose="02040503050406030204" pitchFamily="18" charset="0"/>
                            </a:rPr>
                            <m:t>𝑑</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d>
                            <m:dPr>
                              <m:begChr m:val="‖"/>
                              <m:endChr m:val="‖"/>
                              <m:ctrlPr>
                                <a:rPr lang="en-US" sz="1400" b="0" i="1" smtClean="0">
                                  <a:latin typeface="Cambria Math" panose="02040503050406030204" pitchFamily="18" charset="0"/>
                                  <a:ea typeface="Cambria Math" panose="02040503050406030204" pitchFamily="18" charset="0"/>
                                </a:rPr>
                              </m:ctrlPr>
                            </m:dPr>
                            <m:e>
                              <m:r>
                                <a:rPr lang="zh-CN" altLang="en-US" sz="1400" i="1" dirty="0">
                                  <a:latin typeface="Cambria Math" panose="02040503050406030204" pitchFamily="18" charset="0"/>
                                </a:rPr>
                                <m:t>𝐩</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𝐩</m:t>
                              </m:r>
                              <m:r>
                                <a:rPr lang="en-US" altLang="zh-CN" sz="1400" i="1" dirty="0">
                                  <a:latin typeface="Cambria Math" panose="02040503050406030204" pitchFamily="18" charset="0"/>
                                </a:rPr>
                                <m:t>′′</m:t>
                              </m:r>
                            </m:e>
                          </m:d>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1</m:t>
                          </m:r>
                        </m:sub>
                      </m:sSub>
                    </m:oMath>
                  </m:oMathPara>
                </a14:m>
                <a:endParaRPr lang="en-US" sz="1400" dirty="0">
                  <a:latin typeface="+mn-lt"/>
                </a:endParaRPr>
              </a:p>
              <a:p>
                <a:pPr marL="0" lvl="1" indent="0">
                  <a:buNone/>
                </a:pPr>
                <a:endParaRPr lang="en-US"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𝜉</m:t>
                          </m:r>
                        </m:e>
                        <m:sub>
                          <m:r>
                            <a:rPr lang="en-US" sz="1400" b="0" i="1" smtClean="0">
                              <a:latin typeface="Cambria Math" panose="02040503050406030204" pitchFamily="18" charset="0"/>
                            </a:rPr>
                            <m:t>𝑝</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begChr m:val="‖"/>
                              <m:endChr m:val="‖"/>
                              <m:ctrlPr>
                                <a:rPr lang="en-US"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r>
                                    <a:rPr lang="en-US" altLang="zh-CN" sz="1400" i="1" dirty="0">
                                      <a:latin typeface="Cambria Math" panose="02040503050406030204" pitchFamily="18" charset="0"/>
                                    </a:rPr>
                                    <m:t>′′</m:t>
                                  </m:r>
                                </m:e>
                              </m:d>
                              <m:r>
                                <a:rPr lang="en-US" altLang="zh-CN" sz="1400" b="0" i="1" dirty="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e>
                              </m:d>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i="1">
                                  <a:latin typeface="Cambria Math" panose="02040503050406030204" pitchFamily="18" charset="0"/>
                                </a:rPr>
                                <m:t>0</m:t>
                              </m:r>
                            </m:sub>
                          </m:sSub>
                          <m:d>
                            <m:dPr>
                              <m:ctrlPr>
                                <a:rPr lang="en-US" altLang="zh-CN" sz="1400" i="1">
                                  <a:latin typeface="Cambria Math" panose="02040503050406030204" pitchFamily="18" charset="0"/>
                                </a:rPr>
                              </m:ctrlPr>
                            </m:dPr>
                            <m:e>
                              <m:r>
                                <a:rPr lang="zh-CN" altLang="en-US" sz="1400" i="1" dirty="0">
                                  <a:latin typeface="Cambria Math" panose="02040503050406030204" pitchFamily="18" charset="0"/>
                                </a:rPr>
                                <m:t>𝐩</m:t>
                              </m:r>
                            </m:e>
                          </m:d>
                        </m:den>
                      </m:f>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𝜏</m:t>
                          </m:r>
                        </m:e>
                        <m:sub>
                          <m:r>
                            <a:rPr lang="en-US" sz="1400" b="0" i="1" smtClean="0">
                              <a:latin typeface="Cambria Math" panose="02040503050406030204" pitchFamily="18" charset="0"/>
                              <a:ea typeface="Cambria Math" panose="02040503050406030204" pitchFamily="18" charset="0"/>
                            </a:rPr>
                            <m:t>2</m:t>
                          </m:r>
                        </m:sub>
                      </m:sSub>
                    </m:oMath>
                  </m:oMathPara>
                </a14:m>
                <a:endParaRPr lang="en-US" sz="1400" dirty="0">
                  <a:latin typeface="+mn-lt"/>
                </a:endParaRPr>
              </a:p>
              <a:p>
                <a:pPr marL="0" lvl="1" indent="0">
                  <a:buNone/>
                </a:pPr>
                <a:r>
                  <a:rPr lang="zh-CN" altLang="en-US" dirty="0">
                    <a:latin typeface="+mn-lt"/>
                  </a:rPr>
                  <a:t>其中</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是阈值</a:t>
                </a:r>
                <a:endParaRPr lang="en-US" altLang="zh-CN" dirty="0">
                  <a:latin typeface="+mn-lt"/>
                </a:endParaRPr>
              </a:p>
              <a:p>
                <a:pPr lvl="1"/>
                <a:r>
                  <a:rPr lang="zh-CN" altLang="en-US" dirty="0">
                    <a:latin typeface="+mn-lt"/>
                  </a:rPr>
                  <a:t>如果像素至少在</a:t>
                </a:r>
                <a:r>
                  <a:rPr lang="en-US" altLang="zh-CN" dirty="0">
                    <a:latin typeface="+mn-lt"/>
                  </a:rPr>
                  <a:t>N</a:t>
                </a:r>
                <a:r>
                  <a:rPr lang="zh-CN" altLang="en-US" dirty="0">
                    <a:latin typeface="+mn-lt"/>
                  </a:rPr>
                  <a:t>个相邻视图中一致，则认为这些像素是可靠的估计</a:t>
                </a:r>
                <a:endParaRPr lang="en-US" altLang="zh-CN" dirty="0">
                  <a:latin typeface="+mn-lt"/>
                </a:endParaRPr>
              </a:p>
              <a:p>
                <a:pPr lvl="1"/>
                <a:r>
                  <a:rPr lang="zh-CN" altLang="en-US" dirty="0">
                    <a:latin typeface="+mn-lt"/>
                  </a:rPr>
                  <a:t>最近，为了替代使用</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𝜏</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latin typeface="+mn-lt"/>
                  </a:rPr>
                  <a:t>和</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𝜏</m:t>
                        </m:r>
                      </m:e>
                      <m:sub>
                        <m:r>
                          <a:rPr lang="en-US" altLang="zh-CN" i="1">
                            <a:latin typeface="Cambria Math" panose="02040503050406030204" pitchFamily="18" charset="0"/>
                            <a:ea typeface="Cambria Math" panose="02040503050406030204" pitchFamily="18" charset="0"/>
                          </a:rPr>
                          <m:t>2</m:t>
                        </m:r>
                      </m:sub>
                    </m:sSub>
                  </m:oMath>
                </a14:m>
                <a:r>
                  <a:rPr lang="zh-CN" altLang="en-US" dirty="0">
                    <a:latin typeface="+mn-lt"/>
                  </a:rPr>
                  <a:t>的预定义阈值，提出了动态一致性检查，以动态地聚合所有视图中的几何匹配误差，并提高重建的鲁棒性。特别地，动态多视图几何一致性</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m:rPr>
                            <m:sty m:val="p"/>
                          </m:rPr>
                          <a:rPr lang="en-US" altLang="zh-CN" b="0" i="0" smtClean="0">
                            <a:latin typeface="Cambria Math" panose="02040503050406030204" pitchFamily="18" charset="0"/>
                          </a:rPr>
                          <m:t>geo</m:t>
                        </m:r>
                      </m:sub>
                    </m:sSub>
                    <m:d>
                      <m:dPr>
                        <m:ctrlPr>
                          <a:rPr lang="en-US" altLang="zh-CN" i="1" smtClean="0">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计算如下：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m:t>
                          </m:r>
                        </m:e>
                        <m:sub>
                          <m:r>
                            <m:rPr>
                              <m:sty m:val="p"/>
                            </m:rPr>
                            <a:rPr lang="en-US" altLang="zh-CN" sz="1400" b="0" i="0" smtClean="0">
                              <a:latin typeface="Cambria Math" panose="02040503050406030204" pitchFamily="18" charset="0"/>
                            </a:rPr>
                            <m:t>geo</m:t>
                          </m:r>
                        </m:sub>
                      </m:sSub>
                      <m:d>
                        <m:dPr>
                          <m:ctrlPr>
                            <a:rPr lang="en-US" altLang="zh-CN" sz="1400" i="1" smtClean="0">
                              <a:latin typeface="Cambria Math" panose="02040503050406030204" pitchFamily="18" charset="0"/>
                            </a:rPr>
                          </m:ctrlPr>
                        </m:dPr>
                        <m:e>
                          <m:r>
                            <a:rPr lang="zh-CN" altLang="en-US" sz="1400" i="1" dirty="0">
                              <a:latin typeface="Cambria Math" panose="02040503050406030204" pitchFamily="18" charset="0"/>
                            </a:rPr>
                            <m:t>𝐩</m:t>
                          </m:r>
                        </m:e>
                      </m:d>
                      <m:r>
                        <a:rPr lang="en-US" altLang="zh-CN" sz="1400" b="0" i="1" dirty="0" smtClean="0">
                          <a:latin typeface="Cambria Math" panose="02040503050406030204" pitchFamily="18" charset="0"/>
                        </a:rPr>
                        <m:t>=</m:t>
                      </m:r>
                      <m:nary>
                        <m:naryPr>
                          <m:chr m:val="∑"/>
                          <m:supHide m:val="on"/>
                          <m:ctrlPr>
                            <a:rPr lang="en-US" altLang="zh-CN" sz="1400" b="0" i="1" dirty="0" smtClean="0">
                              <a:latin typeface="Cambria Math" panose="02040503050406030204" pitchFamily="18" charset="0"/>
                            </a:rPr>
                          </m:ctrlPr>
                        </m:naryPr>
                        <m:sub>
                          <m:r>
                            <m:rPr>
                              <m:brk m:alnAt="7"/>
                            </m:rPr>
                            <a:rPr lang="en-US" altLang="zh-CN" sz="1400" b="0" i="1" dirty="0" smtClean="0">
                              <a:latin typeface="Cambria Math" panose="02040503050406030204" pitchFamily="18" charset="0"/>
                            </a:rPr>
                            <m:t>𝑖</m:t>
                          </m:r>
                        </m:sub>
                        <m:sup/>
                        <m:e>
                          <m:r>
                            <m:rPr>
                              <m:sty m:val="p"/>
                            </m:rPr>
                            <a:rPr lang="en-US" altLang="zh-CN" sz="1400" b="0" i="0" dirty="0" smtClean="0">
                              <a:latin typeface="Cambria Math" panose="02040503050406030204" pitchFamily="18" charset="0"/>
                            </a:rPr>
                            <m:t>exp</m:t>
                          </m:r>
                          <m:d>
                            <m:dPr>
                              <m:ctrlPr>
                                <a:rPr lang="en-US" altLang="zh-CN" sz="1400" b="0" i="1" dirty="0" smtClean="0">
                                  <a:latin typeface="Cambria Math" panose="02040503050406030204" pitchFamily="18" charset="0"/>
                                </a:rPr>
                              </m:ctrlPr>
                            </m:dPr>
                            <m:e>
                              <m:r>
                                <a:rPr lang="en-US" altLang="zh-CN" sz="1400" b="0" i="1" dirty="0" smtClean="0">
                                  <a:latin typeface="Cambria Math" panose="02040503050406030204" pitchFamily="18" charset="0"/>
                                </a:rPr>
                                <m:t>−</m:t>
                              </m:r>
                              <m:d>
                                <m:dPr>
                                  <m:ctrlPr>
                                    <a:rPr lang="en-US" altLang="zh-CN" sz="1400" b="0" i="1" dirty="0"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rPr>
                                        <m:t>𝑝</m:t>
                                      </m:r>
                                    </m:sub>
                                  </m:sSub>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𝜆</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𝜉</m:t>
                                      </m:r>
                                    </m:e>
                                    <m:sub>
                                      <m:r>
                                        <a:rPr lang="en-US" altLang="zh-CN" sz="1400" i="1">
                                          <a:latin typeface="Cambria Math" panose="02040503050406030204" pitchFamily="18" charset="0"/>
                                          <a:ea typeface="Cambria Math" panose="02040503050406030204" pitchFamily="18" charset="0"/>
                                        </a:rPr>
                                        <m:t>𝑑</m:t>
                                      </m:r>
                                    </m:sub>
                                  </m:sSub>
                                </m:e>
                              </m:d>
                            </m:e>
                          </m:d>
                        </m:e>
                      </m:nary>
                    </m:oMath>
                  </m:oMathPara>
                </a14:m>
                <a:endParaRPr lang="en-US" altLang="zh-CN" sz="1400" dirty="0">
                  <a:latin typeface="+mn-lt"/>
                </a:endParaRPr>
              </a:p>
              <a:p>
                <a:pPr marL="0" lvl="1" indent="0">
                  <a:buNone/>
                </a:pPr>
                <a:r>
                  <a:rPr lang="zh-CN" altLang="en-US" dirty="0">
                    <a:latin typeface="+mn-lt"/>
                  </a:rPr>
                  <a:t>其中</a:t>
                </a:r>
                <a14:m>
                  <m:oMath xmlns:m="http://schemas.openxmlformats.org/officeDocument/2006/math">
                    <m:r>
                      <a:rPr lang="zh-CN" altLang="en-US" b="0" i="1" smtClean="0">
                        <a:latin typeface="Cambria Math" panose="02040503050406030204" pitchFamily="18" charset="0"/>
                      </a:rPr>
                      <m:t>𝜆</m:t>
                    </m:r>
                  </m:oMath>
                </a14:m>
                <a:r>
                  <a:rPr lang="zh-CN" altLang="en-US" dirty="0">
                    <a:latin typeface="+mn-lt"/>
                  </a:rPr>
                  <a:t>是用于平衡两种度量中重投影误差的权重</a:t>
                </a:r>
                <a:endParaRPr lang="en-US" altLang="zh-CN" dirty="0">
                  <a:latin typeface="+mn-lt"/>
                </a:endParaRPr>
              </a:p>
              <a:p>
                <a:pPr lvl="1"/>
                <a:r>
                  <a:rPr lang="zh-CN" altLang="en-US" dirty="0">
                    <a:latin typeface="+mn-lt"/>
                  </a:rPr>
                  <a:t>然后，</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m:rPr>
                            <m:sty m:val="p"/>
                          </m:rPr>
                          <a:rPr lang="en-US" altLang="zh-CN">
                            <a:latin typeface="Cambria Math" panose="02040503050406030204" pitchFamily="18" charset="0"/>
                          </a:rPr>
                          <m:t>geo</m:t>
                        </m:r>
                      </m:sub>
                    </m:sSub>
                    <m:d>
                      <m:dPr>
                        <m:ctrlPr>
                          <a:rPr lang="en-US" altLang="zh-CN" i="1">
                            <a:latin typeface="Cambria Math" panose="02040503050406030204" pitchFamily="18" charset="0"/>
                          </a:rPr>
                        </m:ctrlPr>
                      </m:dPr>
                      <m:e>
                        <m:r>
                          <a:rPr lang="zh-CN" altLang="en-US" i="1" dirty="0">
                            <a:latin typeface="Cambria Math" panose="02040503050406030204" pitchFamily="18" charset="0"/>
                          </a:rPr>
                          <m:t>𝐩</m:t>
                        </m:r>
                      </m:e>
                    </m:d>
                  </m:oMath>
                </a14:m>
                <a:r>
                  <a:rPr lang="zh-CN" altLang="en-US" dirty="0">
                    <a:latin typeface="+mn-lt"/>
                  </a:rPr>
                  <a:t>过滤掉小于阈值的离群值</a:t>
                </a:r>
                <a:endParaRPr lang="en-US" altLang="zh-CN" dirty="0">
                  <a:latin typeface="+mn-lt"/>
                </a:endParaRPr>
              </a:p>
            </p:txBody>
          </p:sp>
        </mc:Choice>
        <mc:Fallback>
          <p:sp>
            <p:nvSpPr>
              <p:cNvPr id="3" name="ee4pContent1">
                <a:extLst>
                  <a:ext uri="{FF2B5EF4-FFF2-40B4-BE49-F238E27FC236}">
                    <a16:creationId xmlns:a16="http://schemas.microsoft.com/office/drawing/2014/main" id="{B2CD67C2-8010-1D52-5524-7AE3E5BA6CC8}"/>
                  </a:ext>
                </a:extLst>
              </p:cNvPr>
              <p:cNvSpPr txBox="1">
                <a:spLocks noRot="1" noChangeAspect="1" noMove="1" noResize="1" noEditPoints="1" noAdjustHandles="1" noChangeArrowheads="1" noChangeShapeType="1" noTextEdit="1"/>
              </p:cNvSpPr>
              <p:nvPr>
                <p:custDataLst>
                  <p:tags r:id="rId2"/>
                </p:custDataLst>
              </p:nvPr>
            </p:nvSpPr>
            <p:spPr>
              <a:xfrm>
                <a:off x="838199" y="1690688"/>
                <a:ext cx="10515599" cy="5063795"/>
              </a:xfrm>
              <a:prstGeom prst="rect">
                <a:avLst/>
              </a:prstGeom>
              <a:blipFill>
                <a:blip r:embed="rId6"/>
                <a:stretch>
                  <a:fillRect l="-232" b="-612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04078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004A798A-82B3-6D50-8782-1E9D96BF880D}"/>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2" name="矩形 41">
            <a:hlinkClick r:id="rId23" action="ppaction://hlinksldjump"/>
            <a:extLst>
              <a:ext uri="{FF2B5EF4-FFF2-40B4-BE49-F238E27FC236}">
                <a16:creationId xmlns:a16="http://schemas.microsoft.com/office/drawing/2014/main" id="{FDD145F7-7CA3-7746-8DA7-F39F9E33FD1E}"/>
              </a:ext>
            </a:extLst>
          </p:cNvPr>
          <p:cNvSpPr/>
          <p:nvPr>
            <p:custDataLst>
              <p:tags r:id="rId3"/>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1" name="矩形 40">
            <a:hlinkClick r:id="rId23" action="ppaction://hlinksldjump"/>
            <a:extLst>
              <a:ext uri="{FF2B5EF4-FFF2-40B4-BE49-F238E27FC236}">
                <a16:creationId xmlns:a16="http://schemas.microsoft.com/office/drawing/2014/main" id="{AA0FDCB4-B914-F8A8-C681-F299E5F9E6B0}"/>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3F52F9DB-FAC8-88E9-21DD-E3F970F28076}"/>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6B7BD056-52F1-66EC-70BE-AC149ED978B7}"/>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38" name="矩形 37">
            <a:hlinkClick r:id="rId24" action="ppaction://hlinksldjump"/>
            <a:extLst>
              <a:ext uri="{FF2B5EF4-FFF2-40B4-BE49-F238E27FC236}">
                <a16:creationId xmlns:a16="http://schemas.microsoft.com/office/drawing/2014/main" id="{0EB187BA-2545-5CDA-1011-D24F38121C7B}"/>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6C5AEBA7-B060-996E-993B-B98C8160D4F8}"/>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DA61594-2BBA-3E65-77D3-BD4A976890F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5" name="矩形 34">
            <a:hlinkClick r:id="rId25" action="ppaction://hlinksldjump"/>
            <a:extLst>
              <a:ext uri="{FF2B5EF4-FFF2-40B4-BE49-F238E27FC236}">
                <a16:creationId xmlns:a16="http://schemas.microsoft.com/office/drawing/2014/main" id="{EE86C57A-8FDF-3411-8CB9-D177AE355CB7}"/>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54E050C0-7BC5-F060-621A-912716C7E22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BEFE6677-E69B-8715-63CB-7264A1B484D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2" name="矩形 31">
            <a:hlinkClick r:id="rId26" action="ppaction://hlinksldjump"/>
            <a:extLst>
              <a:ext uri="{FF2B5EF4-FFF2-40B4-BE49-F238E27FC236}">
                <a16:creationId xmlns:a16="http://schemas.microsoft.com/office/drawing/2014/main" id="{62FC2F25-0F69-65FB-8248-68CCD577F43B}"/>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BC5F4244-6D59-8D34-C08B-0AF1784CBF52}"/>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104B684-DFD4-5019-6146-A9454835C08B}"/>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29" name="矩形 28">
            <a:hlinkClick r:id="rId27" action="ppaction://hlinksldjump"/>
            <a:extLst>
              <a:ext uri="{FF2B5EF4-FFF2-40B4-BE49-F238E27FC236}">
                <a16:creationId xmlns:a16="http://schemas.microsoft.com/office/drawing/2014/main" id="{E91655D7-C2DF-2A23-8732-E32067407ACF}"/>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83E170A0-9173-6D6E-7EB9-CD3AE160407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ACC3A67-3288-AA91-BBBA-725CD08CA8FC}"/>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389596FF-821C-40A2-FEAC-F861A9BC4585}"/>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7F2C190F-9CB1-6E9A-CD32-98E531DA209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8FFE5588-4B1F-04B6-9F48-F539A3FAC1E4}"/>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3189842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pic>
        <p:nvPicPr>
          <p:cNvPr id="5" name="图片 4">
            <a:extLst>
              <a:ext uri="{FF2B5EF4-FFF2-40B4-BE49-F238E27FC236}">
                <a16:creationId xmlns:a16="http://schemas.microsoft.com/office/drawing/2014/main" id="{78814B87-1B96-EFFD-6712-973AAB81C6E7}"/>
              </a:ext>
            </a:extLst>
          </p:cNvPr>
          <p:cNvPicPr>
            <a:picLocks noChangeAspect="1"/>
          </p:cNvPicPr>
          <p:nvPr/>
        </p:nvPicPr>
        <p:blipFill>
          <a:blip r:embed="rId7"/>
          <a:stretch>
            <a:fillRect/>
          </a:stretch>
        </p:blipFill>
        <p:spPr>
          <a:xfrm>
            <a:off x="838200" y="1690688"/>
            <a:ext cx="10515600" cy="2750111"/>
          </a:xfrm>
          <a:prstGeom prst="rect">
            <a:avLst/>
          </a:prstGeom>
        </p:spPr>
      </p:pic>
      <p:sp>
        <p:nvSpPr>
          <p:cNvPr id="6" name="ee4pContent1">
            <a:extLst>
              <a:ext uri="{FF2B5EF4-FFF2-40B4-BE49-F238E27FC236}">
                <a16:creationId xmlns:a16="http://schemas.microsoft.com/office/drawing/2014/main" id="{82DD0BCC-9077-C55C-8957-85B3DC3F6CD9}"/>
              </a:ext>
            </a:extLst>
          </p:cNvPr>
          <p:cNvSpPr txBox="1">
            <a:spLocks/>
          </p:cNvSpPr>
          <p:nvPr>
            <p:custDataLst>
              <p:tags r:id="rId2"/>
            </p:custDataLst>
          </p:nvPr>
        </p:nvSpPr>
        <p:spPr>
          <a:xfrm>
            <a:off x="838198" y="4440799"/>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8"/>
              </a:rPr>
              <a:t>ScanNet</a:t>
            </a:r>
            <a:endParaRPr lang="en-US" altLang="zh-CN" dirty="0">
              <a:latin typeface="+mn-lt"/>
            </a:endParaRPr>
          </a:p>
          <a:p>
            <a:pPr lvl="1"/>
            <a:r>
              <a:rPr lang="en-US" altLang="zh-CN" dirty="0">
                <a:latin typeface="+mn-lt"/>
              </a:rPr>
              <a:t>ScanNet</a:t>
            </a:r>
            <a:r>
              <a:rPr lang="zh-CN" altLang="en-US" dirty="0">
                <a:latin typeface="+mn-lt"/>
              </a:rPr>
              <a:t>是一个大型 </a:t>
            </a:r>
            <a:r>
              <a:rPr lang="en-US" altLang="zh-CN" dirty="0">
                <a:latin typeface="+mn-lt"/>
              </a:rPr>
              <a:t>RGB-D </a:t>
            </a:r>
            <a:r>
              <a:rPr lang="zh-CN" altLang="en-US" dirty="0">
                <a:latin typeface="+mn-lt"/>
              </a:rPr>
              <a:t>数据集，包含</a:t>
            </a:r>
            <a:r>
              <a:rPr lang="en-US" altLang="zh-CN" dirty="0">
                <a:latin typeface="+mn-lt"/>
              </a:rPr>
              <a:t>1613</a:t>
            </a:r>
            <a:r>
              <a:rPr lang="zh-CN" altLang="en-US" dirty="0">
                <a:latin typeface="+mn-lt"/>
              </a:rPr>
              <a:t>个室内场景，具有地面真实相机姿态、深度图、表面重建和语义分割标签。在线</a:t>
            </a:r>
            <a:r>
              <a:rPr lang="en-US" altLang="zh-CN" dirty="0">
                <a:latin typeface="+mn-lt"/>
              </a:rPr>
              <a:t>MVS</a:t>
            </a:r>
            <a:r>
              <a:rPr lang="zh-CN" altLang="en-US" dirty="0">
                <a:latin typeface="+mn-lt"/>
              </a:rPr>
              <a:t>方法主要使用</a:t>
            </a:r>
            <a:r>
              <a:rPr lang="en-US" altLang="zh-CN" dirty="0">
                <a:latin typeface="+mn-lt"/>
              </a:rPr>
              <a:t>ScanNet</a:t>
            </a:r>
            <a:r>
              <a:rPr lang="zh-CN" altLang="en-US" dirty="0">
                <a:latin typeface="+mn-lt"/>
              </a:rPr>
              <a:t>进行训练和测试</a:t>
            </a:r>
            <a:endParaRPr lang="en-US" dirty="0">
              <a:latin typeface="+mn-lt"/>
            </a:endParaRPr>
          </a:p>
        </p:txBody>
      </p:sp>
      <p:sp>
        <p:nvSpPr>
          <p:cNvPr id="7" name="ee4pContent1">
            <a:extLst>
              <a:ext uri="{FF2B5EF4-FFF2-40B4-BE49-F238E27FC236}">
                <a16:creationId xmlns:a16="http://schemas.microsoft.com/office/drawing/2014/main" id="{BA34975B-19DC-BFD7-1242-5DD582F1F987}"/>
              </a:ext>
            </a:extLst>
          </p:cNvPr>
          <p:cNvSpPr txBox="1">
            <a:spLocks/>
          </p:cNvSpPr>
          <p:nvPr>
            <p:custDataLst>
              <p:tags r:id="rId3"/>
            </p:custDataLst>
          </p:nvPr>
        </p:nvSpPr>
        <p:spPr>
          <a:xfrm>
            <a:off x="838198" y="5642741"/>
            <a:ext cx="10515599" cy="10416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7-Scenes</a:t>
            </a:r>
            <a:endParaRPr lang="en-US" altLang="zh-CN" dirty="0">
              <a:solidFill>
                <a:srgbClr val="FF0000"/>
              </a:solidFill>
              <a:latin typeface="+mn-lt"/>
            </a:endParaRPr>
          </a:p>
          <a:p>
            <a:pPr lvl="1"/>
            <a:r>
              <a:rPr lang="en-US" altLang="zh-CN" dirty="0">
                <a:latin typeface="+mn-lt"/>
              </a:rPr>
              <a:t>7-Scenes </a:t>
            </a:r>
            <a:r>
              <a:rPr lang="zh-CN" altLang="en-US" dirty="0">
                <a:latin typeface="+mn-lt"/>
              </a:rPr>
              <a:t>数据集是一个使用手持式</a:t>
            </a:r>
            <a:r>
              <a:rPr lang="en-US" altLang="zh-CN" dirty="0">
                <a:latin typeface="+mn-lt"/>
              </a:rPr>
              <a:t>Kinect RGB-D</a:t>
            </a:r>
            <a:r>
              <a:rPr lang="zh-CN" altLang="en-US" dirty="0">
                <a:latin typeface="+mn-lt"/>
              </a:rPr>
              <a:t>相机在室内场景中捕获的</a:t>
            </a:r>
            <a:r>
              <a:rPr lang="en-US" altLang="zh-CN" dirty="0">
                <a:latin typeface="+mn-lt"/>
              </a:rPr>
              <a:t>RGB-D</a:t>
            </a:r>
            <a:r>
              <a:rPr lang="zh-CN" altLang="en-US" dirty="0">
                <a:latin typeface="+mn-lt"/>
              </a:rPr>
              <a:t>数据集。由于</a:t>
            </a:r>
            <a:r>
              <a:rPr lang="en-US" altLang="zh-CN" dirty="0">
                <a:latin typeface="+mn-lt"/>
              </a:rPr>
              <a:t>7-Scenes</a:t>
            </a:r>
            <a:r>
              <a:rPr lang="zh-CN" altLang="en-US" dirty="0">
                <a:latin typeface="+mn-lt"/>
              </a:rPr>
              <a:t>数据集相对较小，它通常用于测试在</a:t>
            </a:r>
            <a:r>
              <a:rPr lang="en-US" altLang="zh-CN" dirty="0">
                <a:latin typeface="+mn-lt"/>
              </a:rPr>
              <a:t>ScanNet</a:t>
            </a:r>
            <a:r>
              <a:rPr lang="zh-CN" altLang="en-US" dirty="0">
                <a:latin typeface="+mn-lt"/>
              </a:rPr>
              <a:t>上训练的模型在无需微调（</a:t>
            </a:r>
            <a:r>
              <a:rPr lang="en-US" altLang="zh-CN" dirty="0">
                <a:latin typeface="+mn-lt"/>
              </a:rPr>
              <a:t>finetuning</a:t>
            </a:r>
            <a:r>
              <a:rPr lang="zh-CN" altLang="en-US" dirty="0">
                <a:latin typeface="+mn-lt"/>
              </a:rPr>
              <a:t>）情况下的泛化性能</a:t>
            </a:r>
            <a:endParaRPr lang="en-US" dirty="0">
              <a:latin typeface="+mn-lt"/>
            </a:endParaRPr>
          </a:p>
        </p:txBody>
      </p:sp>
    </p:spTree>
    <p:extLst>
      <p:ext uri="{BB962C8B-B14F-4D97-AF65-F5344CB8AC3E}">
        <p14:creationId xmlns:p14="http://schemas.microsoft.com/office/powerpoint/2010/main" val="2140485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 and Benchmarks</a:t>
            </a:r>
            <a:endParaRPr lang="en-US" dirty="0"/>
          </a:p>
        </p:txBody>
      </p:sp>
      <p:sp>
        <p:nvSpPr>
          <p:cNvPr id="3" name="ee4pContent1">
            <a:extLst>
              <a:ext uri="{FF2B5EF4-FFF2-40B4-BE49-F238E27FC236}">
                <a16:creationId xmlns:a16="http://schemas.microsoft.com/office/drawing/2014/main" id="{E24384F1-80B5-4DA3-F030-67A38E7BBED8}"/>
              </a:ext>
            </a:extLst>
          </p:cNvPr>
          <p:cNvSpPr txBox="1">
            <a:spLocks/>
          </p:cNvSpPr>
          <p:nvPr>
            <p:custDataLst>
              <p:tags r:id="rId2"/>
            </p:custDataLst>
          </p:nvPr>
        </p:nvSpPr>
        <p:spPr>
          <a:xfrm>
            <a:off x="838200" y="1690689"/>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9"/>
              </a:rPr>
              <a:t>DTU</a:t>
            </a:r>
            <a:endParaRPr lang="en-US" altLang="zh-CN" dirty="0">
              <a:solidFill>
                <a:srgbClr val="FF0000"/>
              </a:solidFill>
              <a:latin typeface="+mn-lt"/>
            </a:endParaRPr>
          </a:p>
          <a:p>
            <a:pPr lvl="1"/>
            <a:r>
              <a:rPr lang="en-US" altLang="zh-CN" dirty="0">
                <a:latin typeface="+mn-lt"/>
              </a:rPr>
              <a:t>DTU</a:t>
            </a:r>
            <a:r>
              <a:rPr lang="zh-CN" altLang="en-US" dirty="0">
                <a:latin typeface="+mn-lt"/>
              </a:rPr>
              <a:t>数据集是一个以物体为中心的</a:t>
            </a:r>
            <a:r>
              <a:rPr lang="en-US" altLang="zh-CN" dirty="0">
                <a:latin typeface="+mn-lt"/>
              </a:rPr>
              <a:t>MVS</a:t>
            </a:r>
            <a:r>
              <a:rPr lang="zh-CN" altLang="en-US" dirty="0">
                <a:latin typeface="+mn-lt"/>
              </a:rPr>
              <a:t>数据集，在具有已知精确相机轨迹的良好控制的实验室条件下收集。它包含</a:t>
            </a:r>
            <a:r>
              <a:rPr lang="en-US" altLang="zh-CN" dirty="0">
                <a:latin typeface="+mn-lt"/>
              </a:rPr>
              <a:t>128</a:t>
            </a:r>
            <a:r>
              <a:rPr lang="zh-CN" altLang="en-US" dirty="0">
                <a:latin typeface="+mn-lt"/>
              </a:rPr>
              <a:t>个扫描，在</a:t>
            </a:r>
            <a:r>
              <a:rPr lang="en-US" altLang="zh-CN" dirty="0">
                <a:latin typeface="+mn-lt"/>
              </a:rPr>
              <a:t>7</a:t>
            </a:r>
            <a:r>
              <a:rPr lang="zh-CN" altLang="en-US" dirty="0">
                <a:latin typeface="+mn-lt"/>
              </a:rPr>
              <a:t>种不同的光照条件下各有</a:t>
            </a:r>
            <a:r>
              <a:rPr lang="en-US" altLang="zh-CN" dirty="0">
                <a:latin typeface="+mn-lt"/>
              </a:rPr>
              <a:t>49</a:t>
            </a:r>
            <a:r>
              <a:rPr lang="zh-CN" altLang="en-US" dirty="0">
                <a:latin typeface="+mn-lt"/>
              </a:rPr>
              <a:t>或</a:t>
            </a:r>
            <a:r>
              <a:rPr lang="en-US" altLang="zh-CN" dirty="0">
                <a:latin typeface="+mn-lt"/>
              </a:rPr>
              <a:t>64</a:t>
            </a:r>
            <a:r>
              <a:rPr lang="zh-CN" altLang="en-US" dirty="0">
                <a:latin typeface="+mn-lt"/>
              </a:rPr>
              <a:t>个视角。由于</a:t>
            </a:r>
            <a:r>
              <a:rPr lang="en-US" altLang="zh-CN" dirty="0">
                <a:latin typeface="+mn-lt"/>
              </a:rPr>
              <a:t>DTU</a:t>
            </a:r>
            <a:r>
              <a:rPr lang="zh-CN" altLang="en-US" dirty="0">
                <a:latin typeface="+mn-lt"/>
              </a:rPr>
              <a:t>数据集官方提供的是扫描的真实点云而不是深度图，因此需要使用表面重建生成网格模型，例如，经过筛选的泊松表面重建算法，然后渲染深度图用于训练</a:t>
            </a:r>
            <a:endParaRPr lang="en-US" dirty="0">
              <a:latin typeface="+mn-lt"/>
            </a:endParaRPr>
          </a:p>
        </p:txBody>
      </p:sp>
      <p:sp>
        <p:nvSpPr>
          <p:cNvPr id="8" name="ee4pContent1">
            <a:extLst>
              <a:ext uri="{FF2B5EF4-FFF2-40B4-BE49-F238E27FC236}">
                <a16:creationId xmlns:a16="http://schemas.microsoft.com/office/drawing/2014/main" id="{F843F6F6-9BB9-460D-861B-AD8C318DEFE9}"/>
              </a:ext>
            </a:extLst>
          </p:cNvPr>
          <p:cNvSpPr txBox="1">
            <a:spLocks/>
          </p:cNvSpPr>
          <p:nvPr>
            <p:custDataLst>
              <p:tags r:id="rId3"/>
            </p:custDataLst>
          </p:nvPr>
        </p:nvSpPr>
        <p:spPr>
          <a:xfrm>
            <a:off x="838200" y="2962247"/>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solidFill>
                  <a:srgbClr val="FF0000"/>
                </a:solidFill>
                <a:latin typeface="+mn-lt"/>
                <a:hlinkClick r:id="rId10"/>
              </a:rPr>
              <a:t>Tanks and Temples</a:t>
            </a:r>
            <a:endParaRPr lang="en-US" dirty="0">
              <a:solidFill>
                <a:srgbClr val="FF0000"/>
              </a:solidFill>
              <a:latin typeface="+mn-lt"/>
            </a:endParaRPr>
          </a:p>
          <a:p>
            <a:pPr lvl="1"/>
            <a:r>
              <a:rPr lang="en-US" dirty="0">
                <a:latin typeface="+mn-lt"/>
              </a:rPr>
              <a:t>Tanks and Temples</a:t>
            </a:r>
            <a:r>
              <a:rPr lang="zh-CN" altLang="en-US" dirty="0">
                <a:latin typeface="+mn-lt"/>
              </a:rPr>
              <a:t>是一个大型基准数据集，在更复杂的真实室内和室外场景中捕获。它分为中等和高级数据集。 不同的场景具有不同的规模、表面反射和曝光条件。它通常用于测试泛化性能。注意，</a:t>
            </a:r>
            <a:r>
              <a:rPr lang="en-US" dirty="0">
                <a:latin typeface="+mn-lt"/>
              </a:rPr>
              <a:t>Tanks and Temples</a:t>
            </a:r>
            <a:r>
              <a:rPr lang="zh-CN" altLang="en-US" dirty="0">
                <a:latin typeface="+mn-lt"/>
              </a:rPr>
              <a:t>没有提供真实相机参数，这些参数通常使用结构从运动方法（例如</a:t>
            </a:r>
            <a:r>
              <a:rPr lang="en-US" dirty="0">
                <a:latin typeface="+mn-lt"/>
              </a:rPr>
              <a:t>COLMAP</a:t>
            </a:r>
            <a:r>
              <a:rPr lang="zh-CN" altLang="en-US" dirty="0">
                <a:latin typeface="+mn-lt"/>
              </a:rPr>
              <a:t>或</a:t>
            </a:r>
            <a:r>
              <a:rPr lang="en-US" dirty="0" err="1">
                <a:latin typeface="+mn-lt"/>
              </a:rPr>
              <a:t>OpenMVG</a:t>
            </a:r>
            <a:r>
              <a:rPr lang="en-US" dirty="0">
                <a:latin typeface="+mn-lt"/>
              </a:rPr>
              <a:t>）</a:t>
            </a:r>
            <a:r>
              <a:rPr lang="zh-CN" altLang="en-US" dirty="0">
                <a:latin typeface="+mn-lt"/>
              </a:rPr>
              <a:t>进行估计</a:t>
            </a:r>
            <a:endParaRPr lang="en-US" dirty="0">
              <a:latin typeface="+mn-lt"/>
            </a:endParaRPr>
          </a:p>
        </p:txBody>
      </p:sp>
      <p:sp>
        <p:nvSpPr>
          <p:cNvPr id="9" name="ee4pContent1">
            <a:extLst>
              <a:ext uri="{FF2B5EF4-FFF2-40B4-BE49-F238E27FC236}">
                <a16:creationId xmlns:a16="http://schemas.microsoft.com/office/drawing/2014/main" id="{D3871641-7D03-7F4A-D30C-F97771F5756C}"/>
              </a:ext>
            </a:extLst>
          </p:cNvPr>
          <p:cNvSpPr txBox="1">
            <a:spLocks/>
          </p:cNvSpPr>
          <p:nvPr>
            <p:custDataLst>
              <p:tags r:id="rId4"/>
            </p:custDataLst>
          </p:nvPr>
        </p:nvSpPr>
        <p:spPr>
          <a:xfrm>
            <a:off x="838200" y="4233805"/>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1"/>
              </a:rPr>
              <a:t>ETH3D</a:t>
            </a:r>
            <a:endParaRPr lang="en-US" altLang="zh-CN" dirty="0">
              <a:solidFill>
                <a:srgbClr val="FF0000"/>
              </a:solidFill>
              <a:latin typeface="+mn-lt"/>
            </a:endParaRPr>
          </a:p>
          <a:p>
            <a:pPr lvl="1"/>
            <a:r>
              <a:rPr lang="en-US" altLang="zh-CN" dirty="0">
                <a:latin typeface="+mn-lt"/>
              </a:rPr>
              <a:t>ETH3D</a:t>
            </a:r>
            <a:r>
              <a:rPr lang="zh-CN" altLang="en-US" dirty="0">
                <a:latin typeface="+mn-lt"/>
              </a:rPr>
              <a:t>基准数据集包含</a:t>
            </a:r>
            <a:r>
              <a:rPr lang="en-US" altLang="zh-CN" dirty="0">
                <a:latin typeface="+mn-lt"/>
              </a:rPr>
              <a:t>25</a:t>
            </a:r>
            <a:r>
              <a:rPr lang="zh-CN" altLang="en-US" dirty="0">
                <a:latin typeface="+mn-lt"/>
              </a:rPr>
              <a:t>个大型场景，包括室内和室外，具有高分辨率的</a:t>
            </a:r>
            <a:r>
              <a:rPr lang="en-US" altLang="zh-CN" dirty="0">
                <a:latin typeface="+mn-lt"/>
              </a:rPr>
              <a:t>RGB</a:t>
            </a:r>
            <a:r>
              <a:rPr lang="zh-CN" altLang="en-US" dirty="0">
                <a:latin typeface="+mn-lt"/>
              </a:rPr>
              <a:t>图像。这些场景通常包含许多低纹理区域和非朗伯表面，例如，白墙和反光地板。此外，图像通常稀疏，并且具有较强的视角变化和遮挡。因此，</a:t>
            </a:r>
            <a:r>
              <a:rPr lang="en-US" altLang="zh-CN" dirty="0">
                <a:latin typeface="+mn-lt"/>
              </a:rPr>
              <a:t>ETH3D</a:t>
            </a:r>
            <a:r>
              <a:rPr lang="zh-CN" altLang="en-US" dirty="0">
                <a:latin typeface="+mn-lt"/>
              </a:rPr>
              <a:t>被认为是一个非常具有挑战性的基准数据集。与 </a:t>
            </a:r>
            <a:r>
              <a:rPr lang="en-US" altLang="zh-CN" dirty="0">
                <a:latin typeface="+mn-lt"/>
              </a:rPr>
              <a:t>Tanks and Temples </a:t>
            </a:r>
            <a:r>
              <a:rPr lang="zh-CN" altLang="en-US" dirty="0">
                <a:latin typeface="+mn-lt"/>
              </a:rPr>
              <a:t>类似，</a:t>
            </a:r>
            <a:r>
              <a:rPr lang="en-US" altLang="zh-CN" dirty="0">
                <a:latin typeface="+mn-lt"/>
              </a:rPr>
              <a:t>ETH3D</a:t>
            </a:r>
            <a:r>
              <a:rPr lang="zh-CN" altLang="en-US" dirty="0">
                <a:latin typeface="+mn-lt"/>
              </a:rPr>
              <a:t>通常用于测试泛化性能</a:t>
            </a:r>
            <a:endParaRPr lang="en-US" dirty="0">
              <a:latin typeface="+mn-lt"/>
            </a:endParaRPr>
          </a:p>
        </p:txBody>
      </p:sp>
      <p:sp>
        <p:nvSpPr>
          <p:cNvPr id="10" name="ee4pContent1">
            <a:extLst>
              <a:ext uri="{FF2B5EF4-FFF2-40B4-BE49-F238E27FC236}">
                <a16:creationId xmlns:a16="http://schemas.microsoft.com/office/drawing/2014/main" id="{430C3D66-41C2-046F-41AA-3051651C93DE}"/>
              </a:ext>
            </a:extLst>
          </p:cNvPr>
          <p:cNvSpPr txBox="1">
            <a:spLocks/>
          </p:cNvSpPr>
          <p:nvPr>
            <p:custDataLst>
              <p:tags r:id="rId5"/>
            </p:custDataLst>
          </p:nvPr>
        </p:nvSpPr>
        <p:spPr>
          <a:xfrm>
            <a:off x="838200" y="5505363"/>
            <a:ext cx="10515600" cy="12250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solidFill>
                  <a:srgbClr val="FF0000"/>
                </a:solidFill>
                <a:latin typeface="+mn-lt"/>
                <a:hlinkClick r:id="rId12"/>
              </a:rPr>
              <a:t>BlendedMVS</a:t>
            </a:r>
            <a:endParaRPr lang="en-US" altLang="zh-CN" dirty="0">
              <a:solidFill>
                <a:srgbClr val="FF0000"/>
              </a:solidFill>
              <a:latin typeface="+mn-lt"/>
            </a:endParaRPr>
          </a:p>
          <a:p>
            <a:pPr lvl="1"/>
            <a:r>
              <a:rPr lang="en-US" altLang="zh-CN" dirty="0">
                <a:latin typeface="+mn-lt"/>
              </a:rPr>
              <a:t>BlendedMVS</a:t>
            </a:r>
            <a:r>
              <a:rPr lang="zh-CN" altLang="en-US" dirty="0">
                <a:latin typeface="+mn-lt"/>
              </a:rPr>
              <a:t>数据集是最近推出的大规模合成</a:t>
            </a:r>
            <a:r>
              <a:rPr lang="en-US" altLang="zh-CN" dirty="0">
                <a:latin typeface="+mn-lt"/>
              </a:rPr>
              <a:t>MVS</a:t>
            </a:r>
            <a:r>
              <a:rPr lang="zh-CN" altLang="en-US" dirty="0">
                <a:latin typeface="+mn-lt"/>
              </a:rPr>
              <a:t>训练数据集，包含各种场景，例如城市、雕塑和鞋子。该数据集包含超过</a:t>
            </a:r>
            <a:r>
              <a:rPr lang="en-US" altLang="zh-CN" dirty="0">
                <a:latin typeface="+mn-lt"/>
              </a:rPr>
              <a:t>17k</a:t>
            </a:r>
            <a:r>
              <a:rPr lang="zh-CN" altLang="en-US" dirty="0">
                <a:latin typeface="+mn-lt"/>
              </a:rPr>
              <a:t>张使用重建模型渲染的高分辨率图像，并分为</a:t>
            </a:r>
            <a:r>
              <a:rPr lang="en-US" altLang="zh-CN" dirty="0">
                <a:latin typeface="+mn-lt"/>
              </a:rPr>
              <a:t>106</a:t>
            </a:r>
            <a:r>
              <a:rPr lang="zh-CN" altLang="en-US" dirty="0">
                <a:latin typeface="+mn-lt"/>
              </a:rPr>
              <a:t>个训练场景和</a:t>
            </a:r>
            <a:r>
              <a:rPr lang="en-US" altLang="zh-CN" dirty="0">
                <a:latin typeface="+mn-lt"/>
              </a:rPr>
              <a:t>7</a:t>
            </a:r>
            <a:r>
              <a:rPr lang="zh-CN" altLang="en-US" dirty="0">
                <a:latin typeface="+mn-lt"/>
              </a:rPr>
              <a:t>个验证场景。由于图像是通过虚拟相机渲染的，因此相机参数足够精确，可以用于训练</a:t>
            </a:r>
            <a:endParaRPr lang="en-US" dirty="0">
              <a:latin typeface="+mn-lt"/>
            </a:endParaRPr>
          </a:p>
        </p:txBody>
      </p:sp>
    </p:spTree>
    <p:extLst>
      <p:ext uri="{BB962C8B-B14F-4D97-AF65-F5344CB8AC3E}">
        <p14:creationId xmlns:p14="http://schemas.microsoft.com/office/powerpoint/2010/main" val="947725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8C562DB9-C23F-EEE2-0185-0318A0AC7B77}"/>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23" action="ppaction://hlinksldjump"/>
            <a:extLst>
              <a:ext uri="{FF2B5EF4-FFF2-40B4-BE49-F238E27FC236}">
                <a16:creationId xmlns:a16="http://schemas.microsoft.com/office/drawing/2014/main" id="{6D3E039D-A123-A1B7-7E36-BB8E7A6D292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41" name="矩形 40">
            <a:hlinkClick r:id="rId23" action="ppaction://hlinksldjump"/>
            <a:extLst>
              <a:ext uri="{FF2B5EF4-FFF2-40B4-BE49-F238E27FC236}">
                <a16:creationId xmlns:a16="http://schemas.microsoft.com/office/drawing/2014/main" id="{99CEBFBA-4C2D-4BE1-8B9D-201439794AC5}"/>
              </a:ext>
            </a:extLst>
          </p:cNvPr>
          <p:cNvSpPr/>
          <p:nvPr>
            <p:custDataLst>
              <p:tags r:id="rId4"/>
            </p:custDataLst>
          </p:nvPr>
        </p:nvSpPr>
        <p:spPr>
          <a:xfrm>
            <a:off x="977959" y="403572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Evaluation Metrics</a:t>
            </a:r>
          </a:p>
        </p:txBody>
      </p:sp>
      <p:sp>
        <p:nvSpPr>
          <p:cNvPr id="40" name="矩形 39">
            <a:hlinkClick r:id="rId23" action="ppaction://hlinksldjump"/>
            <a:extLst>
              <a:ext uri="{FF2B5EF4-FFF2-40B4-BE49-F238E27FC236}">
                <a16:creationId xmlns:a16="http://schemas.microsoft.com/office/drawing/2014/main" id="{820AE42B-6B47-1E48-6ACD-3A6B7324303B}"/>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9" name="矩形 38">
            <a:hlinkClick r:id="rId24" action="ppaction://hlinksldjump"/>
            <a:extLst>
              <a:ext uri="{FF2B5EF4-FFF2-40B4-BE49-F238E27FC236}">
                <a16:creationId xmlns:a16="http://schemas.microsoft.com/office/drawing/2014/main" id="{7C4D4B80-217A-9F65-40CB-C77D3E9F0AF6}"/>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38" name="矩形 37">
            <a:hlinkClick r:id="rId24" action="ppaction://hlinksldjump"/>
            <a:extLst>
              <a:ext uri="{FF2B5EF4-FFF2-40B4-BE49-F238E27FC236}">
                <a16:creationId xmlns:a16="http://schemas.microsoft.com/office/drawing/2014/main" id="{99598729-C5C3-FC54-877E-CFFA75E8CB5E}"/>
              </a:ext>
            </a:extLst>
          </p:cNvPr>
          <p:cNvSpPr/>
          <p:nvPr>
            <p:custDataLst>
              <p:tags r:id="rId7"/>
            </p:custDataLst>
          </p:nvPr>
        </p:nvSpPr>
        <p:spPr>
          <a:xfrm>
            <a:off x="977959" y="357211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 and Benchmarks</a:t>
            </a:r>
          </a:p>
        </p:txBody>
      </p:sp>
      <p:sp>
        <p:nvSpPr>
          <p:cNvPr id="37" name="矩形 36">
            <a:hlinkClick r:id="rId24" action="ppaction://hlinksldjump"/>
            <a:extLst>
              <a:ext uri="{FF2B5EF4-FFF2-40B4-BE49-F238E27FC236}">
                <a16:creationId xmlns:a16="http://schemas.microsoft.com/office/drawing/2014/main" id="{00345BD1-4271-7A35-238F-F7FAB49E50DC}"/>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B7338F0F-EBD0-FAFC-8DB9-7859A1214653}"/>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35" name="矩形 34">
            <a:hlinkClick r:id="rId25" action="ppaction://hlinksldjump"/>
            <a:extLst>
              <a:ext uri="{FF2B5EF4-FFF2-40B4-BE49-F238E27FC236}">
                <a16:creationId xmlns:a16="http://schemas.microsoft.com/office/drawing/2014/main" id="{D874837E-A43D-3587-418C-5D7630AB8165}"/>
              </a:ext>
            </a:extLst>
          </p:cNvPr>
          <p:cNvSpPr/>
          <p:nvPr>
            <p:custDataLst>
              <p:tags r:id="rId10"/>
            </p:custDataLst>
          </p:nvPr>
        </p:nvSpPr>
        <p:spPr>
          <a:xfrm>
            <a:off x="977959" y="310850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Fusion</a:t>
            </a:r>
          </a:p>
        </p:txBody>
      </p:sp>
      <p:sp>
        <p:nvSpPr>
          <p:cNvPr id="34" name="矩形 33">
            <a:hlinkClick r:id="rId25" action="ppaction://hlinksldjump"/>
            <a:extLst>
              <a:ext uri="{FF2B5EF4-FFF2-40B4-BE49-F238E27FC236}">
                <a16:creationId xmlns:a16="http://schemas.microsoft.com/office/drawing/2014/main" id="{2B9AD04E-2C8B-B318-1F70-4FD47F94BD0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42E153B3-07E1-EA82-5FDC-B1D263312D8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32" name="矩形 31">
            <a:hlinkClick r:id="rId26" action="ppaction://hlinksldjump"/>
            <a:extLst>
              <a:ext uri="{FF2B5EF4-FFF2-40B4-BE49-F238E27FC236}">
                <a16:creationId xmlns:a16="http://schemas.microsoft.com/office/drawing/2014/main" id="{4269D035-D781-7BC3-7A51-B39C2E8DD113}"/>
              </a:ext>
            </a:extLst>
          </p:cNvPr>
          <p:cNvSpPr/>
          <p:nvPr>
            <p:custDataLst>
              <p:tags r:id="rId13"/>
            </p:custDataLst>
          </p:nvPr>
        </p:nvSpPr>
        <p:spPr>
          <a:xfrm>
            <a:off x="977959" y="264489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Plane Sweep</a:t>
            </a:r>
          </a:p>
        </p:txBody>
      </p:sp>
      <p:sp>
        <p:nvSpPr>
          <p:cNvPr id="31" name="矩形 30">
            <a:hlinkClick r:id="rId26" action="ppaction://hlinksldjump"/>
            <a:extLst>
              <a:ext uri="{FF2B5EF4-FFF2-40B4-BE49-F238E27FC236}">
                <a16:creationId xmlns:a16="http://schemas.microsoft.com/office/drawing/2014/main" id="{FCAF26AD-0292-DFAE-2A84-7D106A37EC95}"/>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C3179A36-4336-565D-21A3-0CBD0E4AA05D}"/>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29" name="矩形 28">
            <a:hlinkClick r:id="rId27" action="ppaction://hlinksldjump"/>
            <a:extLst>
              <a:ext uri="{FF2B5EF4-FFF2-40B4-BE49-F238E27FC236}">
                <a16:creationId xmlns:a16="http://schemas.microsoft.com/office/drawing/2014/main" id="{D27561FF-B730-4919-5D0B-CB0F571B674D}"/>
              </a:ext>
            </a:extLst>
          </p:cNvPr>
          <p:cNvSpPr/>
          <p:nvPr>
            <p:custDataLst>
              <p:tags r:id="rId16"/>
            </p:custDataLst>
          </p:nvPr>
        </p:nvSpPr>
        <p:spPr>
          <a:xfrm>
            <a:off x="977959" y="218128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View Selection</a:t>
            </a:r>
          </a:p>
        </p:txBody>
      </p:sp>
      <p:sp>
        <p:nvSpPr>
          <p:cNvPr id="28" name="矩形 27">
            <a:hlinkClick r:id="rId27" action="ppaction://hlinksldjump"/>
            <a:extLst>
              <a:ext uri="{FF2B5EF4-FFF2-40B4-BE49-F238E27FC236}">
                <a16:creationId xmlns:a16="http://schemas.microsoft.com/office/drawing/2014/main" id="{DB6B09B4-E918-4022-1529-E71A5646425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3FE503F8-63A4-55FF-762F-25E95B288786}"/>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26" name="矩形 25">
            <a:hlinkClick r:id="rId28" action="ppaction://hlinksldjump"/>
            <a:extLst>
              <a:ext uri="{FF2B5EF4-FFF2-40B4-BE49-F238E27FC236}">
                <a16:creationId xmlns:a16="http://schemas.microsoft.com/office/drawing/2014/main" id="{FC89DE46-874A-F479-CC18-9FB23C29C8E4}"/>
              </a:ext>
            </a:extLst>
          </p:cNvPr>
          <p:cNvSpPr/>
          <p:nvPr>
            <p:custDataLst>
              <p:tags r:id="rId19"/>
            </p:custDataLst>
          </p:nvPr>
        </p:nvSpPr>
        <p:spPr>
          <a:xfrm>
            <a:off x="977959" y="1717675"/>
            <a:ext cx="2463816"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Camera Calibration</a:t>
            </a:r>
          </a:p>
        </p:txBody>
      </p:sp>
      <p:sp>
        <p:nvSpPr>
          <p:cNvPr id="25" name="矩形 24">
            <a:hlinkClick r:id="rId28" action="ppaction://hlinksldjump"/>
            <a:extLst>
              <a:ext uri="{FF2B5EF4-FFF2-40B4-BE49-F238E27FC236}">
                <a16:creationId xmlns:a16="http://schemas.microsoft.com/office/drawing/2014/main" id="{FA99979E-0822-053F-27B0-FE7A9D103BEF}"/>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4BEFDF42-23A7-2BB3-B879-48BE84E5C453}"/>
              </a:ext>
            </a:extLst>
          </p:cNvPr>
          <p:cNvSpPr>
            <a:spLocks noGrp="1"/>
          </p:cNvSpPr>
          <p:nvPr>
            <p:ph type="title"/>
            <p:custDataLst>
              <p:tags r:id="rId21"/>
            </p:custDataLst>
          </p:nvPr>
        </p:nvSpPr>
        <p:spPr/>
        <p:txBody>
          <a:bodyPr/>
          <a:lstStyle/>
          <a:p>
            <a:r>
              <a:rPr lang="en-US"/>
              <a:t>Preliminaries</a:t>
            </a:r>
          </a:p>
        </p:txBody>
      </p:sp>
    </p:spTree>
    <p:custDataLst>
      <p:tags r:id="rId1"/>
    </p:custDataLst>
    <p:extLst>
      <p:ext uri="{BB962C8B-B14F-4D97-AF65-F5344CB8AC3E}">
        <p14:creationId xmlns:p14="http://schemas.microsoft.com/office/powerpoint/2010/main" val="4241561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hlinkClick r:id="rId23" action="ppaction://hlinksldjump"/>
            <a:extLst>
              <a:ext uri="{FF2B5EF4-FFF2-40B4-BE49-F238E27FC236}">
                <a16:creationId xmlns:a16="http://schemas.microsoft.com/office/drawing/2014/main" id="{AB5B1FE1-D88B-4DED-3EC4-3748B17996B0}"/>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40" name="矩形 39">
            <a:hlinkClick r:id="rId23" action="ppaction://hlinksldjump"/>
            <a:extLst>
              <a:ext uri="{FF2B5EF4-FFF2-40B4-BE49-F238E27FC236}">
                <a16:creationId xmlns:a16="http://schemas.microsoft.com/office/drawing/2014/main" id="{3F4B8528-3FDF-9FFF-FE75-4913CBD8A963}"/>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39" name="矩形 38">
            <a:hlinkClick r:id="rId23" action="ppaction://hlinksldjump"/>
            <a:extLst>
              <a:ext uri="{FF2B5EF4-FFF2-40B4-BE49-F238E27FC236}">
                <a16:creationId xmlns:a16="http://schemas.microsoft.com/office/drawing/2014/main" id="{6FA165B7-FD84-ECD5-EA5E-0FFD32B972A7}"/>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38" name="矩形 37">
            <a:hlinkClick r:id="rId24" action="ppaction://hlinksldjump"/>
            <a:extLst>
              <a:ext uri="{FF2B5EF4-FFF2-40B4-BE49-F238E27FC236}">
                <a16:creationId xmlns:a16="http://schemas.microsoft.com/office/drawing/2014/main" id="{552A1033-9CC5-E703-0FE3-0F90746271F9}"/>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37" name="矩形 36">
            <a:hlinkClick r:id="rId24" action="ppaction://hlinksldjump"/>
            <a:extLst>
              <a:ext uri="{FF2B5EF4-FFF2-40B4-BE49-F238E27FC236}">
                <a16:creationId xmlns:a16="http://schemas.microsoft.com/office/drawing/2014/main" id="{E5B6C83D-E9D3-832E-C6B8-091D9678E55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6" name="矩形 35">
            <a:hlinkClick r:id="rId24" action="ppaction://hlinksldjump"/>
            <a:extLst>
              <a:ext uri="{FF2B5EF4-FFF2-40B4-BE49-F238E27FC236}">
                <a16:creationId xmlns:a16="http://schemas.microsoft.com/office/drawing/2014/main" id="{F6488815-A260-ECA8-6B9D-23229718AE42}"/>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5" name="矩形 34">
            <a:hlinkClick r:id="rId25" action="ppaction://hlinksldjump"/>
            <a:extLst>
              <a:ext uri="{FF2B5EF4-FFF2-40B4-BE49-F238E27FC236}">
                <a16:creationId xmlns:a16="http://schemas.microsoft.com/office/drawing/2014/main" id="{C9B0334F-D5EC-C3D0-75E8-609D59E2A8A8}"/>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4" name="矩形 33">
            <a:hlinkClick r:id="rId25" action="ppaction://hlinksldjump"/>
            <a:extLst>
              <a:ext uri="{FF2B5EF4-FFF2-40B4-BE49-F238E27FC236}">
                <a16:creationId xmlns:a16="http://schemas.microsoft.com/office/drawing/2014/main" id="{D970DE7F-F63C-6CDA-EB2E-8E34FA3D229B}"/>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3" name="矩形 32">
            <a:hlinkClick r:id="rId25" action="ppaction://hlinksldjump"/>
            <a:extLst>
              <a:ext uri="{FF2B5EF4-FFF2-40B4-BE49-F238E27FC236}">
                <a16:creationId xmlns:a16="http://schemas.microsoft.com/office/drawing/2014/main" id="{366F4FE9-4DF4-E9C2-0B2A-E6768672F924}"/>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26" action="ppaction://hlinksldjump"/>
            <a:extLst>
              <a:ext uri="{FF2B5EF4-FFF2-40B4-BE49-F238E27FC236}">
                <a16:creationId xmlns:a16="http://schemas.microsoft.com/office/drawing/2014/main" id="{D7A2A218-4BC7-05ED-D20D-2908773D56AE}"/>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1" name="矩形 30">
            <a:hlinkClick r:id="rId26" action="ppaction://hlinksldjump"/>
            <a:extLst>
              <a:ext uri="{FF2B5EF4-FFF2-40B4-BE49-F238E27FC236}">
                <a16:creationId xmlns:a16="http://schemas.microsoft.com/office/drawing/2014/main" id="{1CB5D03C-FDDD-82D6-84A6-A3F5B93331A7}"/>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0" name="矩形 29">
            <a:hlinkClick r:id="rId26" action="ppaction://hlinksldjump"/>
            <a:extLst>
              <a:ext uri="{FF2B5EF4-FFF2-40B4-BE49-F238E27FC236}">
                <a16:creationId xmlns:a16="http://schemas.microsoft.com/office/drawing/2014/main" id="{20028FAF-7F9C-0BB4-9D59-043550775DD6}"/>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27" action="ppaction://hlinksldjump"/>
            <a:extLst>
              <a:ext uri="{FF2B5EF4-FFF2-40B4-BE49-F238E27FC236}">
                <a16:creationId xmlns:a16="http://schemas.microsoft.com/office/drawing/2014/main" id="{17AB6CA5-BDA1-A596-885A-B4ADA24A48BA}"/>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8" name="矩形 27">
            <a:hlinkClick r:id="rId27" action="ppaction://hlinksldjump"/>
            <a:extLst>
              <a:ext uri="{FF2B5EF4-FFF2-40B4-BE49-F238E27FC236}">
                <a16:creationId xmlns:a16="http://schemas.microsoft.com/office/drawing/2014/main" id="{B0949217-9139-7280-0291-63A6111C5A1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7" name="矩形 26">
            <a:hlinkClick r:id="rId27" action="ppaction://hlinksldjump"/>
            <a:extLst>
              <a:ext uri="{FF2B5EF4-FFF2-40B4-BE49-F238E27FC236}">
                <a16:creationId xmlns:a16="http://schemas.microsoft.com/office/drawing/2014/main" id="{FD1BB204-A5D7-1AB4-D004-EDB7EFF4821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hlinkClick r:id="rId28" action="ppaction://hlinksldjump"/>
            <a:extLst>
              <a:ext uri="{FF2B5EF4-FFF2-40B4-BE49-F238E27FC236}">
                <a16:creationId xmlns:a16="http://schemas.microsoft.com/office/drawing/2014/main" id="{FADFEBBD-5C24-E6C8-F1EE-6F1AD0264C1E}"/>
              </a:ext>
            </a:extLst>
          </p:cNvPr>
          <p:cNvSpPr/>
          <p:nvPr>
            <p:custDataLst>
              <p:tags r:id="rId1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5" name="矩形 24">
            <a:hlinkClick r:id="rId28" action="ppaction://hlinksldjump"/>
            <a:extLst>
              <a:ext uri="{FF2B5EF4-FFF2-40B4-BE49-F238E27FC236}">
                <a16:creationId xmlns:a16="http://schemas.microsoft.com/office/drawing/2014/main" id="{5E4548DA-B31F-313F-C03A-88E2936E77E9}"/>
              </a:ext>
            </a:extLst>
          </p:cNvPr>
          <p:cNvSpPr/>
          <p:nvPr>
            <p:custDataLst>
              <p:tags r:id="rId18"/>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4" name="矩形 23">
            <a:hlinkClick r:id="rId28" action="ppaction://hlinksldjump"/>
            <a:extLst>
              <a:ext uri="{FF2B5EF4-FFF2-40B4-BE49-F238E27FC236}">
                <a16:creationId xmlns:a16="http://schemas.microsoft.com/office/drawing/2014/main" id="{24426C29-FDEA-96DD-C15E-F383884BB72B}"/>
              </a:ext>
            </a:extLst>
          </p:cNvPr>
          <p:cNvSpPr/>
          <p:nvPr>
            <p:custDataLst>
              <p:tags r:id="rId1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3" name="标题 22">
            <a:extLst>
              <a:ext uri="{FF2B5EF4-FFF2-40B4-BE49-F238E27FC236}">
                <a16:creationId xmlns:a16="http://schemas.microsoft.com/office/drawing/2014/main" id="{5CAA169D-26DB-1A80-CE59-07113B5AAB6C}"/>
              </a:ext>
            </a:extLst>
          </p:cNvPr>
          <p:cNvSpPr>
            <a:spLocks noGrp="1"/>
          </p:cNvSpPr>
          <p:nvPr>
            <p:ph type="title"/>
            <p:custDataLst>
              <p:tags r:id="rId20"/>
            </p:custDataLst>
          </p:nvPr>
        </p:nvSpPr>
        <p:spPr/>
        <p:txBody>
          <a:bodyPr/>
          <a:lstStyle/>
          <a:p>
            <a:r>
              <a:rPr lang="en-US"/>
              <a:t>MVS</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1"/>
            </p:custDataLst>
            <p:extLst>
              <p:ext uri="{D42A27DB-BD31-4B8C-83A1-F6EECF244321}">
                <p14:modId xmlns:p14="http://schemas.microsoft.com/office/powerpoint/2010/main" val="4261865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9" imgW="473" imgH="476" progId="TCLayout.ActiveDocument.1">
                  <p:embed/>
                </p:oleObj>
              </mc:Choice>
              <mc:Fallback>
                <p:oleObj name="think-cell 幻灯片" r:id="rId29" imgW="473" imgH="47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DFBC8490-1E92-D63D-6A38-0664845C2632}"/>
                  </a:ext>
                </a:extLst>
              </p:cNvPr>
              <p:cNvSpPr txBox="1">
                <a:spLocks/>
              </p:cNvSpPr>
              <p:nvPr>
                <p:custDataLst>
                  <p:tags r:id="rId2"/>
                </p:custDataLst>
              </p:nvPr>
            </p:nvSpPr>
            <p:spPr>
              <a:xfrm>
                <a:off x="838200" y="2938540"/>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在线 </a:t>
                </a:r>
                <a:r>
                  <a:rPr lang="en-US" altLang="zh-CN" dirty="0">
                    <a:latin typeface="+mn-lt"/>
                  </a:rPr>
                  <a:t>MVS </a:t>
                </a:r>
                <a:r>
                  <a:rPr lang="zh-CN" altLang="en-US" dirty="0">
                    <a:latin typeface="+mn-lt"/>
                  </a:rPr>
                  <a:t>方法通常使用 </a:t>
                </a:r>
                <a:r>
                  <a:rPr lang="en-US" altLang="zh-CN" dirty="0">
                    <a:latin typeface="+mn-lt"/>
                  </a:rPr>
                  <a:t>2D </a:t>
                </a:r>
                <a:r>
                  <a:rPr lang="zh-CN" altLang="en-US" dirty="0">
                    <a:latin typeface="+mn-lt"/>
                  </a:rPr>
                  <a:t>基于深度的指标来评估深度图</a:t>
                </a:r>
                <a:endParaRPr lang="en-US" altLang="zh-CN" dirty="0">
                  <a:latin typeface="+mn-lt"/>
                </a:endParaRPr>
              </a:p>
              <a:p>
                <a:pPr lvl="1"/>
                <a:r>
                  <a:rPr lang="zh-CN" altLang="en-US" dirty="0">
                    <a:latin typeface="+mn-lt"/>
                  </a:rPr>
                  <a:t>常用的指标包括：</a:t>
                </a:r>
                <a:endParaRPr lang="en-US" altLang="zh-CN" dirty="0">
                  <a:latin typeface="+mn-lt"/>
                </a:endParaRPr>
              </a:p>
              <a:p>
                <a:pPr lvl="1"/>
                <a:r>
                  <a:rPr lang="zh-CN" altLang="en-US" dirty="0">
                    <a:latin typeface="+mn-lt"/>
                  </a:rPr>
                  <a:t>平均绝对深度误差 </a:t>
                </a:r>
                <a:r>
                  <a:rPr lang="en-US" altLang="zh-CN" dirty="0">
                    <a:latin typeface="+mn-lt"/>
                  </a:rPr>
                  <a:t>(Abs)</a:t>
                </a:r>
              </a:p>
              <a:p>
                <a:pPr lvl="1"/>
                <a:r>
                  <a:rPr lang="zh-CN" altLang="en-US" dirty="0">
                    <a:latin typeface="+mn-lt"/>
                  </a:rPr>
                  <a:t>平均绝对相对深度误差 </a:t>
                </a:r>
                <a:r>
                  <a:rPr lang="en-US" altLang="zh-CN" dirty="0">
                    <a:latin typeface="+mn-lt"/>
                  </a:rPr>
                  <a:t>(Abs Rel) </a:t>
                </a:r>
              </a:p>
              <a:p>
                <a:pPr lvl="1"/>
                <a:r>
                  <a:rPr lang="zh-CN" altLang="en-US" dirty="0">
                    <a:latin typeface="+mn-lt"/>
                  </a:rPr>
                  <a:t>阈值为 </a:t>
                </a:r>
                <a:r>
                  <a:rPr lang="en-US" altLang="zh-CN" dirty="0">
                    <a:latin typeface="+mn-lt"/>
                  </a:rPr>
                  <a:t>1.25 </a:t>
                </a:r>
                <a:r>
                  <a:rPr lang="zh-CN" altLang="en-US" dirty="0">
                    <a:latin typeface="+mn-lt"/>
                  </a:rPr>
                  <a:t>的内点比率 </a:t>
                </a:r>
                <a:r>
                  <a:rPr lang="en-US" altLang="zh-CN" dirty="0">
                    <a:latin typeface="+mn-lt"/>
                  </a:rPr>
                  <a:t>(</a:t>
                </a:r>
                <a14:m>
                  <m:oMath xmlns:m="http://schemas.openxmlformats.org/officeDocument/2006/math">
                    <m:r>
                      <a:rPr lang="zh-CN" altLang="en-US" i="1" smtClean="0">
                        <a:latin typeface="Cambria Math" panose="02040503050406030204" pitchFamily="18" charset="0"/>
                      </a:rPr>
                      <m:t>𝛿</m:t>
                    </m:r>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oMath>
                </a14:m>
                <a:r>
                  <a:rPr lang="en-US" altLang="zh-CN" dirty="0">
                    <a:latin typeface="+mn-lt"/>
                  </a:rPr>
                  <a:t>)</a:t>
                </a:r>
              </a:p>
            </p:txBody>
          </p:sp>
        </mc:Choice>
        <mc:Fallback>
          <p:sp>
            <p:nvSpPr>
              <p:cNvPr id="3" name="ee4pContent1">
                <a:extLst>
                  <a:ext uri="{FF2B5EF4-FFF2-40B4-BE49-F238E27FC236}">
                    <a16:creationId xmlns:a16="http://schemas.microsoft.com/office/drawing/2014/main" id="{DFBC8490-1E92-D63D-6A38-0664845C2632}"/>
                  </a:ext>
                </a:extLst>
              </p:cNvPr>
              <p:cNvSpPr txBox="1">
                <a:spLocks noRot="1" noChangeAspect="1" noMove="1" noResize="1" noEditPoints="1" noAdjustHandles="1" noChangeArrowheads="1" noChangeShapeType="1" noTextEdit="1"/>
              </p:cNvSpPr>
              <p:nvPr>
                <p:custDataLst>
                  <p:tags r:id="rId2"/>
                </p:custDataLst>
              </p:nvPr>
            </p:nvSpPr>
            <p:spPr>
              <a:xfrm>
                <a:off x="838200" y="2938540"/>
                <a:ext cx="5079521" cy="3237974"/>
              </a:xfrm>
              <a:prstGeom prst="rect">
                <a:avLst/>
              </a:prstGeom>
              <a:blipFill>
                <a:blip r:embed="rId10"/>
                <a:stretch>
                  <a:fillRect l="-479"/>
                </a:stretch>
              </a:blipFill>
              <a:ln w="9525" cmpd="sng">
                <a:solidFill>
                  <a:schemeClr val="accent1">
                    <a:lumMod val="100000"/>
                  </a:schemeClr>
                </a:solidFill>
                <a:prstDash val="solid"/>
              </a:ln>
            </p:spPr>
            <p:txBody>
              <a:bodyPr/>
              <a:lstStyle/>
              <a:p>
                <a:r>
                  <a:rPr lang="en-US">
                    <a:noFill/>
                  </a:rPr>
                  <a:t> </a:t>
                </a:r>
              </a:p>
            </p:txBody>
          </p:sp>
        </mc:Fallback>
      </mc:AlternateContent>
      <p:sp>
        <p:nvSpPr>
          <p:cNvPr id="5" name="ee4pContent1">
            <a:extLst>
              <a:ext uri="{FF2B5EF4-FFF2-40B4-BE49-F238E27FC236}">
                <a16:creationId xmlns:a16="http://schemas.microsoft.com/office/drawing/2014/main" id="{85AAB4F0-CDEC-B0EE-4EF3-3C18DF447CFA}"/>
              </a:ext>
            </a:extLst>
          </p:cNvPr>
          <p:cNvSpPr txBox="1">
            <a:spLocks/>
          </p:cNvSpPr>
          <p:nvPr>
            <p:custDataLst>
              <p:tags r:id="rId3"/>
            </p:custDataLst>
          </p:nvPr>
        </p:nvSpPr>
        <p:spPr>
          <a:xfrm>
            <a:off x="6274279" y="2938539"/>
            <a:ext cx="5079521" cy="323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三维点云评估被离线 </a:t>
            </a:r>
            <a:r>
              <a:rPr lang="en-US" altLang="zh-CN" dirty="0">
                <a:latin typeface="+mn-lt"/>
              </a:rPr>
              <a:t>MVS </a:t>
            </a:r>
            <a:r>
              <a:rPr lang="zh-CN" altLang="en-US" dirty="0">
                <a:latin typeface="+mn-lt"/>
              </a:rPr>
              <a:t>方法广泛使用</a:t>
            </a:r>
            <a:endParaRPr lang="en-US" altLang="zh-CN" dirty="0">
              <a:latin typeface="+mn-lt"/>
            </a:endParaRPr>
          </a:p>
          <a:p>
            <a:pPr lvl="1"/>
            <a:r>
              <a:rPr lang="zh-CN" altLang="en-US" dirty="0">
                <a:latin typeface="+mn-lt"/>
              </a:rPr>
              <a:t>注意：如果重建的点云的外部参数标定不同，则应在评估之前将其与地面真值点云对齐，例如，通过迭代最近点 </a:t>
            </a:r>
            <a:r>
              <a:rPr lang="en-US" altLang="zh-CN" dirty="0">
                <a:latin typeface="+mn-lt"/>
              </a:rPr>
              <a:t>(ICP) </a:t>
            </a:r>
            <a:r>
              <a:rPr lang="zh-CN" altLang="en-US" dirty="0">
                <a:latin typeface="+mn-lt"/>
              </a:rPr>
              <a:t>方法</a:t>
            </a:r>
            <a:endParaRPr lang="en-US" altLang="zh-CN" dirty="0">
              <a:latin typeface="+mn-lt"/>
            </a:endParaRPr>
          </a:p>
          <a:p>
            <a:pPr lvl="1"/>
            <a:r>
              <a:rPr lang="zh-CN" altLang="en-US" dirty="0">
                <a:latin typeface="+mn-lt"/>
              </a:rPr>
              <a:t>度量标准包括：</a:t>
            </a:r>
            <a:endParaRPr lang="en-US" altLang="zh-CN" dirty="0">
              <a:latin typeface="+mn-lt"/>
            </a:endParaRPr>
          </a:p>
          <a:p>
            <a:pPr lvl="1"/>
            <a:r>
              <a:rPr lang="zh-CN" altLang="en-US" dirty="0">
                <a:latin typeface="+mn-lt"/>
              </a:rPr>
              <a:t>精度</a:t>
            </a:r>
            <a:r>
              <a:rPr lang="en-US" altLang="zh-CN" dirty="0">
                <a:latin typeface="+mn-lt"/>
              </a:rPr>
              <a:t>/</a:t>
            </a:r>
            <a:r>
              <a:rPr lang="zh-CN" altLang="en-US" dirty="0">
                <a:latin typeface="+mn-lt"/>
              </a:rPr>
              <a:t>准确率</a:t>
            </a:r>
            <a:endParaRPr lang="en-US" altLang="zh-CN" dirty="0">
              <a:latin typeface="+mn-lt"/>
            </a:endParaRPr>
          </a:p>
          <a:p>
            <a:pPr lvl="1"/>
            <a:r>
              <a:rPr lang="zh-CN" altLang="en-US" dirty="0">
                <a:latin typeface="+mn-lt"/>
              </a:rPr>
              <a:t>召回率</a:t>
            </a:r>
            <a:r>
              <a:rPr lang="en-US" altLang="zh-CN" dirty="0">
                <a:latin typeface="+mn-lt"/>
              </a:rPr>
              <a:t>/</a:t>
            </a:r>
            <a:r>
              <a:rPr lang="zh-CN" altLang="en-US" dirty="0">
                <a:latin typeface="+mn-lt"/>
              </a:rPr>
              <a:t>完整性</a:t>
            </a:r>
            <a:endParaRPr lang="en-US" altLang="zh-CN" dirty="0">
              <a:latin typeface="+mn-lt"/>
            </a:endParaRPr>
          </a:p>
          <a:p>
            <a:pPr lvl="1"/>
            <a:r>
              <a:rPr lang="en-US" altLang="zh-CN" dirty="0">
                <a:latin typeface="+mn-lt"/>
              </a:rPr>
              <a:t>F </a:t>
            </a:r>
            <a:r>
              <a:rPr lang="zh-CN" altLang="en-US" dirty="0">
                <a:latin typeface="+mn-lt"/>
              </a:rPr>
              <a:t>分数</a:t>
            </a:r>
            <a:endParaRPr lang="en-US" dirty="0">
              <a:latin typeface="+mn-lt"/>
            </a:endParaRPr>
          </a:p>
        </p:txBody>
      </p:sp>
      <p:sp>
        <p:nvSpPr>
          <p:cNvPr id="6" name="ee4pHeader1">
            <a:extLst>
              <a:ext uri="{FF2B5EF4-FFF2-40B4-BE49-F238E27FC236}">
                <a16:creationId xmlns:a16="http://schemas.microsoft.com/office/drawing/2014/main" id="{7877F057-C236-E6CC-20E0-78F0D3580576}"/>
              </a:ext>
            </a:extLst>
          </p:cNvPr>
          <p:cNvSpPr/>
          <p:nvPr>
            <p:custDataLst>
              <p:tags r:id="rId4"/>
            </p:custDataLst>
          </p:nvPr>
        </p:nvSpPr>
        <p:spPr bwMode="auto">
          <a:xfrm>
            <a:off x="838198" y="2476801"/>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2D Metrics</a:t>
            </a:r>
          </a:p>
        </p:txBody>
      </p:sp>
      <p:sp>
        <p:nvSpPr>
          <p:cNvPr id="7" name="ee4pHeader1">
            <a:extLst>
              <a:ext uri="{FF2B5EF4-FFF2-40B4-BE49-F238E27FC236}">
                <a16:creationId xmlns:a16="http://schemas.microsoft.com/office/drawing/2014/main" id="{28792272-6B3A-D794-A327-9CC7504F2AAB}"/>
              </a:ext>
            </a:extLst>
          </p:cNvPr>
          <p:cNvSpPr/>
          <p:nvPr>
            <p:custDataLst>
              <p:tags r:id="rId5"/>
            </p:custDataLst>
          </p:nvPr>
        </p:nvSpPr>
        <p:spPr bwMode="auto">
          <a:xfrm>
            <a:off x="6274277" y="2476800"/>
            <a:ext cx="507952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3D Metrics</a:t>
            </a:r>
          </a:p>
        </p:txBody>
      </p:sp>
      <p:sp>
        <p:nvSpPr>
          <p:cNvPr id="8" name="ee4pContent1">
            <a:extLst>
              <a:ext uri="{FF2B5EF4-FFF2-40B4-BE49-F238E27FC236}">
                <a16:creationId xmlns:a16="http://schemas.microsoft.com/office/drawing/2014/main" id="{93DABC79-BF23-8DFA-9E9D-7843DDF74744}"/>
              </a:ext>
            </a:extLst>
          </p:cNvPr>
          <p:cNvSpPr txBox="1">
            <a:spLocks/>
          </p:cNvSpPr>
          <p:nvPr>
            <p:custDataLst>
              <p:tags r:id="rId6"/>
            </p:custDataLst>
          </p:nvPr>
        </p:nvSpPr>
        <p:spPr>
          <a:xfrm>
            <a:off x="838198"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基于真值，例如，深度图或点云，评估可以分为 </a:t>
            </a:r>
            <a:r>
              <a:rPr lang="en-US" altLang="zh-CN" dirty="0">
                <a:latin typeface="+mn-lt"/>
              </a:rPr>
              <a:t>2D </a:t>
            </a:r>
            <a:r>
              <a:rPr lang="zh-CN" altLang="en-US" dirty="0">
                <a:latin typeface="+mn-lt"/>
              </a:rPr>
              <a:t>和 </a:t>
            </a:r>
            <a:r>
              <a:rPr lang="en-US" altLang="zh-CN" dirty="0">
                <a:latin typeface="+mn-lt"/>
              </a:rPr>
              <a:t>3D </a:t>
            </a:r>
            <a:r>
              <a:rPr lang="zh-CN" altLang="en-US" dirty="0">
                <a:latin typeface="+mn-lt"/>
              </a:rPr>
              <a:t>指标</a:t>
            </a:r>
            <a:endParaRPr lang="en-US" dirty="0">
              <a:latin typeface="+mn-lt"/>
            </a:endParaRPr>
          </a:p>
        </p:txBody>
      </p:sp>
    </p:spTree>
    <p:extLst>
      <p:ext uri="{BB962C8B-B14F-4D97-AF65-F5344CB8AC3E}">
        <p14:creationId xmlns:p14="http://schemas.microsoft.com/office/powerpoint/2010/main" val="3569175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mc:Choice xmlns:a14="http://schemas.microsoft.com/office/drawing/2010/main" Requires="a14">
          <p:sp>
            <p:nvSpPr>
              <p:cNvPr id="12" name="ee4pContent1">
                <a:extLst>
                  <a:ext uri="{FF2B5EF4-FFF2-40B4-BE49-F238E27FC236}">
                    <a16:creationId xmlns:a16="http://schemas.microsoft.com/office/drawing/2014/main" id="{9061F89F-B4E0-4468-920F-104BD09610BA}"/>
                  </a:ext>
                </a:extLst>
              </p:cNvPr>
              <p:cNvSpPr txBox="1">
                <a:spLocks/>
              </p:cNvSpPr>
              <p:nvPr>
                <p:custDataLst>
                  <p:tags r:id="rId2"/>
                </p:custDataLst>
              </p:nvPr>
            </p:nvSpPr>
            <p:spPr>
              <a:xfrm>
                <a:off x="838200" y="2179415"/>
                <a:ext cx="2474343"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
                    </m:oMathParaPr>
                    <m:oMath xmlns:m="http://schemas.openxmlformats.org/officeDocument/2006/math">
                      <m:r>
                        <m:rPr>
                          <m:sty m:val="p"/>
                        </m:rPr>
                        <a:rPr lang="en-US" b="0" i="0" smtClean="0">
                          <a:latin typeface="Cambria Math" panose="02040503050406030204" pitchFamily="18" charset="0"/>
                        </a:rPr>
                        <m:t>Abs</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supHide m:val="on"/>
                          <m:ctrlPr>
                            <a:rPr lang="en-US" b="0" i="1" smtClean="0">
                              <a:latin typeface="Cambria Math" panose="02040503050406030204" pitchFamily="18" charset="0"/>
                            </a:rPr>
                          </m:ctrlPr>
                        </m:naryPr>
                        <m:sub>
                          <m:r>
                            <a:rPr lang="en-US" altLang="zh-CN" i="1">
                              <a:latin typeface="Cambria Math" panose="02040503050406030204" pitchFamily="18" charset="0"/>
                            </a:rPr>
                            <m:t>𝐩</m:t>
                          </m:r>
                        </m:sub>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d>
                                <m:dPr>
                                  <m:ctrlPr>
                                    <a:rPr lang="en-US" b="0" smtClean="0">
                                      <a:latin typeface="Cambria Math" panose="02040503050406030204" pitchFamily="18" charset="0"/>
                                    </a:rPr>
                                  </m:ctrlPr>
                                </m:dPr>
                                <m:e>
                                  <m:r>
                                    <a:rPr lang="en-US" altLang="zh-CN" i="1">
                                      <a:latin typeface="Cambria Math" panose="02040503050406030204" pitchFamily="18" charset="0"/>
                                    </a:rPr>
                                    <m:t>𝐩</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d>
                                <m:dPr>
                                  <m:ctrlPr>
                                    <a:rPr lang="en-US" b="0" smtClean="0">
                                      <a:latin typeface="Cambria Math" panose="02040503050406030204" pitchFamily="18" charset="0"/>
                                    </a:rPr>
                                  </m:ctrlPr>
                                </m:dPr>
                                <m:e>
                                  <m:r>
                                    <a:rPr lang="en-US" altLang="zh-CN" i="1">
                                      <a:latin typeface="Cambria Math" panose="02040503050406030204" pitchFamily="18" charset="0"/>
                                    </a:rPr>
                                    <m:t>𝐩</m:t>
                                  </m:r>
                                </m:e>
                              </m:d>
                            </m:e>
                          </m:d>
                        </m:e>
                      </m:nary>
                    </m:oMath>
                  </m:oMathPara>
                </a14:m>
                <a:endParaRPr lang="en-US" dirty="0">
                  <a:latin typeface="+mn-lt"/>
                </a:endParaRPr>
              </a:p>
            </p:txBody>
          </p:sp>
        </mc:Choice>
        <mc:Fallback>
          <p:sp>
            <p:nvSpPr>
              <p:cNvPr id="12" name="ee4pContent1">
                <a:extLst>
                  <a:ext uri="{FF2B5EF4-FFF2-40B4-BE49-F238E27FC236}">
                    <a16:creationId xmlns:a16="http://schemas.microsoft.com/office/drawing/2014/main" id="{9061F89F-B4E0-4468-920F-104BD09610BA}"/>
                  </a:ext>
                </a:extLst>
              </p:cNvPr>
              <p:cNvSpPr txBox="1">
                <a:spLocks noRot="1" noChangeAspect="1" noMove="1" noResize="1" noEditPoints="1" noAdjustHandles="1" noChangeArrowheads="1" noChangeShapeType="1" noTextEdit="1"/>
              </p:cNvSpPr>
              <p:nvPr>
                <p:custDataLst>
                  <p:tags r:id="rId2"/>
                </p:custDataLst>
              </p:nvPr>
            </p:nvSpPr>
            <p:spPr>
              <a:xfrm>
                <a:off x="838200" y="2179415"/>
                <a:ext cx="2474343" cy="2884291"/>
              </a:xfrm>
              <a:prstGeom prst="rect">
                <a:avLst/>
              </a:prstGeom>
              <a:blipFill>
                <a:blip r:embed="rId12"/>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ee4pContent1">
                <a:extLst>
                  <a:ext uri="{FF2B5EF4-FFF2-40B4-BE49-F238E27FC236}">
                    <a16:creationId xmlns:a16="http://schemas.microsoft.com/office/drawing/2014/main" id="{565F9911-50E9-212F-94CE-41039166751F}"/>
                  </a:ext>
                </a:extLst>
              </p:cNvPr>
              <p:cNvSpPr txBox="1">
                <a:spLocks/>
              </p:cNvSpPr>
              <p:nvPr>
                <p:custDataLst>
                  <p:tags r:id="rId3"/>
                </p:custDataLst>
              </p:nvPr>
            </p:nvSpPr>
            <p:spPr>
              <a:xfrm>
                <a:off x="3592615" y="2179415"/>
                <a:ext cx="3071578"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endParaRPr lang="en-US"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Abs</m:t>
                      </m:r>
                      <m:r>
                        <a:rPr lang="en-US" b="0" i="0" smtClean="0">
                          <a:latin typeface="Cambria Math" panose="02040503050406030204" pitchFamily="18" charset="0"/>
                        </a:rPr>
                        <m:t> </m:t>
                      </m:r>
                      <m:r>
                        <m:rPr>
                          <m:sty m:val="p"/>
                        </m:rPr>
                        <a:rPr lang="en-US" b="0" i="0" smtClean="0">
                          <a:latin typeface="Cambria Math" panose="02040503050406030204" pitchFamily="18" charset="0"/>
                        </a:rPr>
                        <m:t>Rel</m:t>
                      </m:r>
                      <m:r>
                        <a:rPr lang="en-US"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𝐩</m:t>
                          </m:r>
                        </m:sub>
                        <m:sup/>
                        <m:e>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e>
                              </m:d>
                            </m:num>
                            <m:den>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den>
                          </m:f>
                        </m:e>
                      </m:nary>
                    </m:oMath>
                  </m:oMathPara>
                </a14:m>
                <a:endParaRPr lang="en-US" dirty="0">
                  <a:latin typeface="+mn-lt"/>
                </a:endParaRPr>
              </a:p>
            </p:txBody>
          </p:sp>
        </mc:Choice>
        <mc:Fallback>
          <p:sp>
            <p:nvSpPr>
              <p:cNvPr id="13" name="ee4pContent1">
                <a:extLst>
                  <a:ext uri="{FF2B5EF4-FFF2-40B4-BE49-F238E27FC236}">
                    <a16:creationId xmlns:a16="http://schemas.microsoft.com/office/drawing/2014/main" id="{565F9911-50E9-212F-94CE-41039166751F}"/>
                  </a:ext>
                </a:extLst>
              </p:cNvPr>
              <p:cNvSpPr txBox="1">
                <a:spLocks noRot="1" noChangeAspect="1" noMove="1" noResize="1" noEditPoints="1" noAdjustHandles="1" noChangeArrowheads="1" noChangeShapeType="1" noTextEdit="1"/>
              </p:cNvSpPr>
              <p:nvPr>
                <p:custDataLst>
                  <p:tags r:id="rId3"/>
                </p:custDataLst>
              </p:nvPr>
            </p:nvSpPr>
            <p:spPr>
              <a:xfrm>
                <a:off x="3592615" y="2179415"/>
                <a:ext cx="3071578" cy="2884291"/>
              </a:xfrm>
              <a:prstGeom prst="rect">
                <a:avLst/>
              </a:prstGeom>
              <a:blipFill>
                <a:blip r:embed="rId13"/>
                <a:stretch>
                  <a:fillRect/>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ee4pContent1">
                <a:extLst>
                  <a:ext uri="{FF2B5EF4-FFF2-40B4-BE49-F238E27FC236}">
                    <a16:creationId xmlns:a16="http://schemas.microsoft.com/office/drawing/2014/main" id="{3E996CB3-2702-AA99-EA5E-9421BCBBB2AF}"/>
                  </a:ext>
                </a:extLst>
              </p:cNvPr>
              <p:cNvSpPr txBox="1">
                <a:spLocks/>
              </p:cNvSpPr>
              <p:nvPr>
                <p:custDataLst>
                  <p:tags r:id="rId4"/>
                </p:custDataLst>
              </p:nvPr>
            </p:nvSpPr>
            <p:spPr>
              <a:xfrm>
                <a:off x="6944265" y="2179415"/>
                <a:ext cx="4409536" cy="28842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endParaRPr lang="en-US" altLang="zh-CN" b="0" i="0"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Inlier</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Ratio</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𝐩</m:t>
                          </m:r>
                        </m:sub>
                        <m:sup/>
                        <m:e>
                          <m:r>
                            <a:rPr lang="zh-CN" altLang="en-US" i="1">
                              <a:latin typeface="Cambria Math" panose="02040503050406030204" pitchFamily="18" charset="0"/>
                            </a:rPr>
                            <m:t>𝟙</m:t>
                          </m:r>
                          <m:d>
                            <m:dPr>
                              <m:begChr m:val="["/>
                              <m:endChr m:val="]"/>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num>
                                <m:den>
                                  <m:r>
                                    <a:rPr lang="en-US" altLang="zh-CN" b="0" i="1" smtClean="0">
                                      <a:latin typeface="Cambria Math" panose="02040503050406030204" pitchFamily="18" charset="0"/>
                                    </a:rPr>
                                    <m:t>1.25</m:t>
                                  </m:r>
                                </m:den>
                              </m:f>
                              <m:r>
                                <a:rPr lang="en-US" altLang="zh-CN" i="1" smtClean="0">
                                  <a:latin typeface="Cambria Math" panose="02040503050406030204" pitchFamily="18" charset="0"/>
                                  <a:ea typeface="Cambria Math" panose="02040503050406030204" pitchFamily="18" charset="0"/>
                                </a:rPr>
                                <m:t>&lt;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r>
                                <a:rPr lang="en-US" altLang="zh-CN"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1.25</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e>
                          </m:d>
                        </m:e>
                      </m:nary>
                    </m:oMath>
                  </m:oMathPara>
                </a14:m>
                <a:endParaRPr lang="en-US" dirty="0">
                  <a:latin typeface="+mn-lt"/>
                </a:endParaRPr>
              </a:p>
            </p:txBody>
          </p:sp>
        </mc:Choice>
        <mc:Fallback>
          <p:sp>
            <p:nvSpPr>
              <p:cNvPr id="14" name="ee4pContent1">
                <a:extLst>
                  <a:ext uri="{FF2B5EF4-FFF2-40B4-BE49-F238E27FC236}">
                    <a16:creationId xmlns:a16="http://schemas.microsoft.com/office/drawing/2014/main" id="{3E996CB3-2702-AA99-EA5E-9421BCBBB2AF}"/>
                  </a:ext>
                </a:extLst>
              </p:cNvPr>
              <p:cNvSpPr txBox="1">
                <a:spLocks noRot="1" noChangeAspect="1" noMove="1" noResize="1" noEditPoints="1" noAdjustHandles="1" noChangeArrowheads="1" noChangeShapeType="1" noTextEdit="1"/>
              </p:cNvSpPr>
              <p:nvPr>
                <p:custDataLst>
                  <p:tags r:id="rId4"/>
                </p:custDataLst>
              </p:nvPr>
            </p:nvSpPr>
            <p:spPr>
              <a:xfrm>
                <a:off x="6944265" y="2179415"/>
                <a:ext cx="4409536" cy="2884291"/>
              </a:xfrm>
              <a:prstGeom prst="rect">
                <a:avLst/>
              </a:prstGeom>
              <a:blipFill>
                <a:blip r:embed="rId14"/>
                <a:stretch>
                  <a:fillRect/>
                </a:stretch>
              </a:blipFill>
              <a:ln w="9525" cmpd="sng">
                <a:solidFill>
                  <a:schemeClr val="accent1">
                    <a:lumMod val="100000"/>
                  </a:schemeClr>
                </a:solidFill>
                <a:prstDash val="solid"/>
              </a:ln>
            </p:spPr>
            <p:txBody>
              <a:bodyPr/>
              <a:lstStyle/>
              <a:p>
                <a:r>
                  <a:rPr lang="en-US">
                    <a:noFill/>
                  </a:rPr>
                  <a:t> </a:t>
                </a:r>
              </a:p>
            </p:txBody>
          </p:sp>
        </mc:Fallback>
      </mc:AlternateContent>
      <p:sp>
        <p:nvSpPr>
          <p:cNvPr id="15" name="ee4pHeader1">
            <a:extLst>
              <a:ext uri="{FF2B5EF4-FFF2-40B4-BE49-F238E27FC236}">
                <a16:creationId xmlns:a16="http://schemas.microsoft.com/office/drawing/2014/main" id="{120A0B4D-A053-CB03-7CFC-AAB6E6D03B6D}"/>
              </a:ext>
            </a:extLst>
          </p:cNvPr>
          <p:cNvSpPr/>
          <p:nvPr>
            <p:custDataLst>
              <p:tags r:id="rId5"/>
            </p:custDataLst>
          </p:nvPr>
        </p:nvSpPr>
        <p:spPr bwMode="auto">
          <a:xfrm>
            <a:off x="838200" y="1717677"/>
            <a:ext cx="247434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平均绝对深度误差 </a:t>
            </a:r>
            <a:r>
              <a:rPr lang="en-US" altLang="zh-CN" sz="1600" dirty="0">
                <a:solidFill>
                  <a:schemeClr val="bg1"/>
                </a:solidFill>
              </a:rPr>
              <a:t>(Abs)</a:t>
            </a:r>
            <a:endParaRPr lang="en-US" sz="1600" dirty="0">
              <a:solidFill>
                <a:schemeClr val="bg1"/>
              </a:solidFill>
            </a:endParaRPr>
          </a:p>
        </p:txBody>
      </p:sp>
      <p:sp>
        <p:nvSpPr>
          <p:cNvPr id="16" name="ee4pHeader1">
            <a:extLst>
              <a:ext uri="{FF2B5EF4-FFF2-40B4-BE49-F238E27FC236}">
                <a16:creationId xmlns:a16="http://schemas.microsoft.com/office/drawing/2014/main" id="{7A87D3FF-3AEF-3C05-34F0-F24A800D35D8}"/>
              </a:ext>
            </a:extLst>
          </p:cNvPr>
          <p:cNvSpPr/>
          <p:nvPr>
            <p:custDataLst>
              <p:tags r:id="rId6"/>
            </p:custDataLst>
          </p:nvPr>
        </p:nvSpPr>
        <p:spPr bwMode="auto">
          <a:xfrm>
            <a:off x="3592615" y="1717677"/>
            <a:ext cx="307157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平均绝对相对深度误差 </a:t>
            </a:r>
            <a:r>
              <a:rPr lang="en-US" altLang="zh-CN" sz="1600" dirty="0">
                <a:solidFill>
                  <a:schemeClr val="bg1"/>
                </a:solidFill>
              </a:rPr>
              <a:t>(Abs Rel)</a:t>
            </a:r>
            <a:endParaRPr lang="en-US" sz="1600" dirty="0">
              <a:solidFill>
                <a:schemeClr val="bg1"/>
              </a:solidFill>
            </a:endParaRPr>
          </a:p>
        </p:txBody>
      </p:sp>
      <mc:AlternateContent xmlns:mc="http://schemas.openxmlformats.org/markup-compatibility/2006">
        <mc:Choice xmlns:a14="http://schemas.microsoft.com/office/drawing/2010/main" Requires="a14">
          <p:sp>
            <p:nvSpPr>
              <p:cNvPr id="17" name="ee4pHeader1">
                <a:extLst>
                  <a:ext uri="{FF2B5EF4-FFF2-40B4-BE49-F238E27FC236}">
                    <a16:creationId xmlns:a16="http://schemas.microsoft.com/office/drawing/2014/main" id="{680A6FD4-E5E3-ADB0-E91C-BB3EEDEDB31D}"/>
                  </a:ext>
                </a:extLst>
              </p:cNvPr>
              <p:cNvSpPr/>
              <p:nvPr>
                <p:custDataLst>
                  <p:tags r:id="rId7"/>
                </p:custDataLst>
              </p:nvPr>
            </p:nvSpPr>
            <p:spPr bwMode="auto">
              <a:xfrm>
                <a:off x="6944265" y="1717677"/>
                <a:ext cx="440953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内点率</a:t>
                </a:r>
                <a:r>
                  <a:rPr lang="en-US" altLang="zh-CN" sz="1600" dirty="0">
                    <a:solidFill>
                      <a:schemeClr val="bg1"/>
                    </a:solidFill>
                  </a:rPr>
                  <a:t>(</a:t>
                </a:r>
                <a:r>
                  <a:rPr lang="zh-CN" altLang="en-US" sz="1600" dirty="0">
                    <a:solidFill>
                      <a:schemeClr val="bg1"/>
                    </a:solidFill>
                  </a:rPr>
                  <a:t>阈值 </a:t>
                </a:r>
                <a:r>
                  <a:rPr lang="en-US" altLang="zh-CN" sz="1600" dirty="0">
                    <a:solidFill>
                      <a:schemeClr val="bg1"/>
                    </a:solidFill>
                  </a:rPr>
                  <a:t>1.25</a:t>
                </a:r>
                <a:r>
                  <a:rPr lang="zh-CN" altLang="en-US" sz="1600" dirty="0">
                    <a:solidFill>
                      <a:schemeClr val="bg1"/>
                    </a:solidFill>
                  </a:rPr>
                  <a:t>，</a:t>
                </a:r>
                <a14:m>
                  <m:oMath xmlns:m="http://schemas.openxmlformats.org/officeDocument/2006/math">
                    <m:r>
                      <a:rPr lang="zh-CN" altLang="en-US" sz="1600" i="1" smtClean="0">
                        <a:solidFill>
                          <a:schemeClr val="bg1"/>
                        </a:solidFill>
                        <a:latin typeface="Cambria Math" panose="02040503050406030204" pitchFamily="18" charset="0"/>
                      </a:rPr>
                      <m:t>𝛿</m:t>
                    </m:r>
                    <m:r>
                      <a:rPr lang="en-US" altLang="zh-CN" sz="1600" i="1" smtClean="0">
                        <a:solidFill>
                          <a:schemeClr val="bg1"/>
                        </a:solidFill>
                        <a:latin typeface="Cambria Math" panose="02040503050406030204" pitchFamily="18" charset="0"/>
                        <a:ea typeface="Cambria Math" panose="02040503050406030204" pitchFamily="18" charset="0"/>
                      </a:rPr>
                      <m:t>&lt;</m:t>
                    </m:r>
                    <m:r>
                      <a:rPr lang="en-US" altLang="zh-CN" sz="1600" b="0" i="1" smtClean="0">
                        <a:solidFill>
                          <a:schemeClr val="bg1"/>
                        </a:solidFill>
                        <a:latin typeface="Cambria Math" panose="02040503050406030204" pitchFamily="18" charset="0"/>
                        <a:ea typeface="Cambria Math" panose="02040503050406030204" pitchFamily="18" charset="0"/>
                      </a:rPr>
                      <m:t>1.25</m:t>
                    </m:r>
                  </m:oMath>
                </a14:m>
                <a:r>
                  <a:rPr lang="en-US" altLang="zh-CN" sz="1600" dirty="0">
                    <a:solidFill>
                      <a:schemeClr val="bg1"/>
                    </a:solidFill>
                  </a:rPr>
                  <a:t>)</a:t>
                </a:r>
                <a:endParaRPr lang="zh-CN" altLang="en-US" sz="1600" dirty="0">
                  <a:solidFill>
                    <a:schemeClr val="bg1"/>
                  </a:solidFill>
                </a:endParaRPr>
              </a:p>
            </p:txBody>
          </p:sp>
        </mc:Choice>
        <mc:Fallback>
          <p:sp>
            <p:nvSpPr>
              <p:cNvPr id="17" name="ee4pHeader1">
                <a:extLst>
                  <a:ext uri="{FF2B5EF4-FFF2-40B4-BE49-F238E27FC236}">
                    <a16:creationId xmlns:a16="http://schemas.microsoft.com/office/drawing/2014/main" id="{680A6FD4-E5E3-ADB0-E91C-BB3EEDEDB31D}"/>
                  </a:ext>
                </a:extLst>
              </p:cNvPr>
              <p:cNvSpPr>
                <a:spLocks noRot="1" noChangeAspect="1" noMove="1" noResize="1" noEditPoints="1" noAdjustHandles="1" noChangeArrowheads="1" noChangeShapeType="1" noTextEdit="1"/>
              </p:cNvSpPr>
              <p:nvPr>
                <p:custDataLst>
                  <p:tags r:id="rId7"/>
                </p:custDataLst>
              </p:nvPr>
            </p:nvSpPr>
            <p:spPr bwMode="auto">
              <a:xfrm>
                <a:off x="6944265" y="1717677"/>
                <a:ext cx="4409536" cy="461738"/>
              </a:xfrm>
              <a:prstGeom prst="rect">
                <a:avLst/>
              </a:prstGeom>
              <a:blipFill>
                <a:blip r:embed="rId15"/>
                <a:stretch>
                  <a:fillRect b="-1282"/>
                </a:stretch>
              </a:blipFill>
              <a:ln w="9525">
                <a:solidFill>
                  <a:schemeClr val="accent1">
                    <a:lumMod val="100000"/>
                  </a:schemeClr>
                </a:solidFill>
                <a:miter lim="800000"/>
                <a:headEnd/>
                <a:tailEnd/>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ee4pContent1">
                <a:extLst>
                  <a:ext uri="{FF2B5EF4-FFF2-40B4-BE49-F238E27FC236}">
                    <a16:creationId xmlns:a16="http://schemas.microsoft.com/office/drawing/2014/main" id="{C7FC457F-A698-6DB3-6B5D-AA336A2C7E07}"/>
                  </a:ext>
                </a:extLst>
              </p:cNvPr>
              <p:cNvSpPr txBox="1">
                <a:spLocks/>
              </p:cNvSpPr>
              <p:nvPr>
                <p:custDataLst>
                  <p:tags r:id="rId8"/>
                </p:custDataLst>
              </p:nvPr>
            </p:nvSpPr>
            <p:spPr>
              <a:xfrm>
                <a:off x="838199" y="539072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其中</a:t>
                </a:r>
                <a14:m>
                  <m:oMath xmlns:m="http://schemas.openxmlformats.org/officeDocument/2006/math">
                    <m:r>
                      <a:rPr lang="en-US" altLang="zh-CN" i="1" smtClean="0">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表示真实深度，</a:t>
                </a:r>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𝑑</m:t>
                        </m:r>
                      </m:e>
                    </m:acc>
                    <m:d>
                      <m:dPr>
                        <m:ctrlPr>
                          <a:rPr lang="en-US" altLang="zh-CN" i="1">
                            <a:latin typeface="Cambria Math" panose="02040503050406030204" pitchFamily="18" charset="0"/>
                          </a:rPr>
                        </m:ctrlPr>
                      </m:dPr>
                      <m:e>
                        <m:r>
                          <a:rPr lang="en-US" altLang="zh-CN" i="1">
                            <a:latin typeface="Cambria Math" panose="02040503050406030204" pitchFamily="18" charset="0"/>
                          </a:rPr>
                          <m:t>𝐩</m:t>
                        </m:r>
                      </m:e>
                    </m:d>
                  </m:oMath>
                </a14:m>
                <a:r>
                  <a:rPr lang="zh-CN" altLang="en-US" dirty="0">
                    <a:latin typeface="+mn-lt"/>
                  </a:rPr>
                  <a:t>表示估计值，</a:t>
                </a:r>
                <a14:m>
                  <m:oMath xmlns:m="http://schemas.openxmlformats.org/officeDocument/2006/math">
                    <m:r>
                      <a:rPr lang="en-US" altLang="zh-CN" i="1" dirty="0" smtClean="0">
                        <a:latin typeface="Cambria Math" panose="02040503050406030204" pitchFamily="18" charset="0"/>
                      </a:rPr>
                      <m:t>𝑁</m:t>
                    </m:r>
                  </m:oMath>
                </a14:m>
                <a:r>
                  <a:rPr lang="zh-CN" altLang="en-US" dirty="0">
                    <a:latin typeface="+mn-lt"/>
                  </a:rPr>
                  <a:t>表示具有有效深度测量的像素数量，</a:t>
                </a:r>
                <a14:m>
                  <m:oMath xmlns:m="http://schemas.openxmlformats.org/officeDocument/2006/math">
                    <m:r>
                      <a:rPr lang="zh-CN" altLang="en-US" i="1" smtClean="0">
                        <a:latin typeface="Cambria Math" panose="02040503050406030204" pitchFamily="18" charset="0"/>
                      </a:rPr>
                      <m:t>𝟙</m:t>
                    </m:r>
                    <m:d>
                      <m:dPr>
                        <m:begChr m:val="["/>
                        <m:endChr m:val="]"/>
                        <m:ctrlPr>
                          <a:rPr lang="en-US" altLang="zh-CN" i="1" smtClean="0">
                            <a:latin typeface="Cambria Math" panose="02040503050406030204" pitchFamily="18" charset="0"/>
                          </a:rPr>
                        </m:ctrlPr>
                      </m:dPr>
                      <m:e>
                        <m:r>
                          <a:rPr lang="en-US" altLang="zh-CN" i="1" smtClean="0">
                            <a:latin typeface="Cambria Math" panose="02040503050406030204" pitchFamily="18" charset="0"/>
                            <a:ea typeface="Cambria Math" panose="02040503050406030204" pitchFamily="18" charset="0"/>
                          </a:rPr>
                          <m:t>∙</m:t>
                        </m:r>
                      </m:e>
                    </m:d>
                  </m:oMath>
                </a14:m>
                <a:r>
                  <a:rPr lang="zh-CN" altLang="en-US" dirty="0">
                    <a:latin typeface="+mn-lt"/>
                  </a:rPr>
                  <a:t>表示指示函数</a:t>
                </a:r>
                <a:endParaRPr lang="en-US" dirty="0">
                  <a:latin typeface="+mn-lt"/>
                </a:endParaRPr>
              </a:p>
            </p:txBody>
          </p:sp>
        </mc:Choice>
        <mc:Fallback>
          <p:sp>
            <p:nvSpPr>
              <p:cNvPr id="18" name="ee4pContent1">
                <a:extLst>
                  <a:ext uri="{FF2B5EF4-FFF2-40B4-BE49-F238E27FC236}">
                    <a16:creationId xmlns:a16="http://schemas.microsoft.com/office/drawing/2014/main" id="{C7FC457F-A698-6DB3-6B5D-AA336A2C7E07}"/>
                  </a:ext>
                </a:extLst>
              </p:cNvPr>
              <p:cNvSpPr txBox="1">
                <a:spLocks noRot="1" noChangeAspect="1" noMove="1" noResize="1" noEditPoints="1" noAdjustHandles="1" noChangeArrowheads="1" noChangeShapeType="1" noTextEdit="1"/>
              </p:cNvSpPr>
              <p:nvPr>
                <p:custDataLst>
                  <p:tags r:id="rId8"/>
                </p:custDataLst>
              </p:nvPr>
            </p:nvSpPr>
            <p:spPr>
              <a:xfrm>
                <a:off x="838199" y="5390729"/>
                <a:ext cx="10515600" cy="461738"/>
              </a:xfrm>
              <a:prstGeom prst="rect">
                <a:avLst/>
              </a:prstGeom>
              <a:blipFill>
                <a:blip r:embed="rId16"/>
                <a:stretch>
                  <a:fillRect l="-174" b="-2564"/>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4252591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Evaluation Metrics—2D Metrics</a:t>
            </a:r>
            <a:endParaRPr lang="en-US" dirty="0"/>
          </a:p>
        </p:txBody>
      </p:sp>
      <mc:AlternateContent xmlns:mc="http://schemas.openxmlformats.org/markup-compatibility/2006">
        <mc:Choice xmlns:a14="http://schemas.microsoft.com/office/drawing/2010/main" Requires="a14">
          <p:sp>
            <p:nvSpPr>
              <p:cNvPr id="3" name="ee4pContent1">
                <a:extLst>
                  <a:ext uri="{FF2B5EF4-FFF2-40B4-BE49-F238E27FC236}">
                    <a16:creationId xmlns:a16="http://schemas.microsoft.com/office/drawing/2014/main" id="{021026B5-E529-B85C-37AD-B372DA3F66B5}"/>
                  </a:ext>
                </a:extLst>
              </p:cNvPr>
              <p:cNvSpPr txBox="1">
                <a:spLocks/>
              </p:cNvSpPr>
              <p:nvPr>
                <p:custDataLst>
                  <p:tags r:id="rId2"/>
                </p:custDataLst>
              </p:nvPr>
            </p:nvSpPr>
            <p:spPr>
              <a:xfrm>
                <a:off x="1427851" y="1690688"/>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精度</a:t>
                </a:r>
                <a:r>
                  <a:rPr lang="en-US" altLang="zh-CN" sz="1400" dirty="0">
                    <a:latin typeface="+mn-lt"/>
                  </a:rPr>
                  <a:t>/</a:t>
                </a:r>
                <a:r>
                  <a:rPr lang="zh-CN" altLang="en-US" sz="1400" dirty="0">
                    <a:latin typeface="+mn-lt"/>
                  </a:rPr>
                  <a:t>准确率衡量的是可以与真实点云匹配的预测点的百分比。考虑预测点云中的点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𝑝</m:t>
                        </m:r>
                      </m:sub>
                    </m:sSub>
                    <m:r>
                      <a:rPr lang="zh-CN" altLang="en-US" sz="1400" i="1">
                        <a:latin typeface="Cambria Math" panose="02040503050406030204" pitchFamily="18" charset="0"/>
                      </a:rPr>
                      <m:t>，</m:t>
                    </m:r>
                  </m:oMath>
                </a14:m>
                <a:r>
                  <a:rPr lang="zh-CN" altLang="en-US" sz="1400" dirty="0">
                    <a:latin typeface="+mn-lt"/>
                  </a:rPr>
                  <a:t>如果满足以下条件，则认为它在地面真实点云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𝑔</m:t>
                            </m:r>
                          </m:sub>
                        </m:sSub>
                      </m:e>
                    </m:d>
                  </m:oMath>
                </a14:m>
                <a:r>
                  <a:rPr lang="zh-CN" altLang="en-US" sz="1400" dirty="0">
                    <a:latin typeface="+mn-lt"/>
                  </a:rPr>
                  <a:t>中具有良好的匹配：</a:t>
                </a:r>
                <a:endParaRPr lang="en-US" altLang="zh-CN" sz="1400" dirty="0">
                  <a:latin typeface="+mn-lt"/>
                </a:endParaRPr>
              </a:p>
              <a:p>
                <a:pPr marL="0" lvl="1"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i="1">
                                          <a:latin typeface="Cambria Math" panose="02040503050406030204" pitchFamily="18" charset="0"/>
                                        </a:rPr>
                                        <m:t>𝐩</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i="1">
                                              <a:latin typeface="Cambria Math" panose="02040503050406030204" pitchFamily="18" charset="0"/>
                                            </a:rPr>
                                            <m:t>𝐩</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e>
                                    <m:sub>
                                      <m:r>
                                        <a:rPr lang="en-US" altLang="zh-CN" sz="1400" b="0" i="1" smtClean="0">
                                          <a:latin typeface="Cambria Math" panose="02040503050406030204" pitchFamily="18" charset="0"/>
                                        </a:rPr>
                                        <m:t>2</m:t>
                                      </m:r>
                                    </m:sub>
                                  </m:sSub>
                                </m:e>
                              </m:func>
                            </m:e>
                          </m:d>
                        </m:e>
                        <m:sub>
                          <m:r>
                            <a:rPr lang="en-US" sz="1400" b="0" i="1" smtClean="0">
                              <a:latin typeface="Cambria Math" panose="02040503050406030204" pitchFamily="18" charset="0"/>
                            </a:rPr>
                            <m:t>2</m:t>
                          </m:r>
                        </m:sub>
                      </m:sSub>
                      <m:r>
                        <a:rPr lang="en-US" sz="140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𝜏</m:t>
                      </m:r>
                    </m:oMath>
                  </m:oMathPara>
                </a14:m>
                <a:endParaRPr lang="en-US" sz="1400" dirty="0">
                  <a:latin typeface="+mn-lt"/>
                </a:endParaRPr>
              </a:p>
              <a:p>
                <a:pPr lvl="1"/>
                <a:r>
                  <a:rPr lang="zh-CN" altLang="en-US" sz="1400" dirty="0">
                    <a:latin typeface="+mn-lt"/>
                  </a:rPr>
                  <a:t>其中</a:t>
                </a:r>
                <a14:m>
                  <m:oMath xmlns:m="http://schemas.openxmlformats.org/officeDocument/2006/math">
                    <m:r>
                      <a:rPr lang="en-US" altLang="zh-CN" sz="1400" i="1" smtClean="0">
                        <a:latin typeface="Cambria Math" panose="02040503050406030204" pitchFamily="18" charset="0"/>
                        <a:ea typeface="Cambria Math" panose="02040503050406030204" pitchFamily="18" charset="0"/>
                      </a:rPr>
                      <m:t>𝜏</m:t>
                    </m:r>
                  </m:oMath>
                </a14:m>
                <a:r>
                  <a:rPr lang="zh-CN" altLang="en-US" sz="1400" dirty="0">
                    <a:latin typeface="+mn-lt"/>
                  </a:rPr>
                  <a:t>是数据集指定的场景相关阈值，对于大规模场景通常设置为较大的值。注意，在某些数据集中，精度</a:t>
                </a:r>
                <a:r>
                  <a:rPr lang="en-US" altLang="zh-CN" sz="1400" dirty="0">
                    <a:latin typeface="+mn-lt"/>
                  </a:rPr>
                  <a:t>/</a:t>
                </a:r>
                <a:r>
                  <a:rPr lang="zh-CN" altLang="en-US" sz="1400" dirty="0">
                    <a:latin typeface="+mn-lt"/>
                  </a:rPr>
                  <a:t>准确率不是用百分比来衡量，而是用平均或中值绝对距离来衡量</a:t>
                </a:r>
                <a:endParaRPr lang="en-US" sz="1400" dirty="0">
                  <a:latin typeface="+mn-lt"/>
                </a:endParaRPr>
              </a:p>
            </p:txBody>
          </p:sp>
        </mc:Choice>
        <mc:Fallback>
          <p:sp>
            <p:nvSpPr>
              <p:cNvPr id="3" name="ee4pContent1">
                <a:extLst>
                  <a:ext uri="{FF2B5EF4-FFF2-40B4-BE49-F238E27FC236}">
                    <a16:creationId xmlns:a16="http://schemas.microsoft.com/office/drawing/2014/main" id="{021026B5-E529-B85C-37AD-B372DA3F66B5}"/>
                  </a:ext>
                </a:extLst>
              </p:cNvPr>
              <p:cNvSpPr txBox="1">
                <a:spLocks noRot="1" noChangeAspect="1" noMove="1" noResize="1" noEditPoints="1" noAdjustHandles="1" noChangeArrowheads="1" noChangeShapeType="1" noTextEdit="1"/>
              </p:cNvSpPr>
              <p:nvPr>
                <p:custDataLst>
                  <p:tags r:id="rId2"/>
                </p:custDataLst>
              </p:nvPr>
            </p:nvSpPr>
            <p:spPr>
              <a:xfrm>
                <a:off x="1427851" y="1690688"/>
                <a:ext cx="9925950" cy="1538516"/>
              </a:xfrm>
              <a:prstGeom prst="rect">
                <a:avLst/>
              </a:prstGeom>
              <a:blipFill>
                <a:blip r:embed="rId11"/>
                <a:stretch>
                  <a:fillRect l="-61" b="-3137"/>
                </a:stretch>
              </a:blipFill>
              <a:ln w="9525" cmpd="sng">
                <a:solidFill>
                  <a:schemeClr val="accent1">
                    <a:lumMod val="100000"/>
                  </a:schemeClr>
                </a:solidFill>
                <a:prstDash val="soli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ee4pContent1">
                <a:extLst>
                  <a:ext uri="{FF2B5EF4-FFF2-40B4-BE49-F238E27FC236}">
                    <a16:creationId xmlns:a16="http://schemas.microsoft.com/office/drawing/2014/main" id="{3ADF5F93-1C99-EF78-764D-FC64705BCFB7}"/>
                  </a:ext>
                </a:extLst>
              </p:cNvPr>
              <p:cNvSpPr txBox="1">
                <a:spLocks/>
              </p:cNvSpPr>
              <p:nvPr>
                <p:custDataLst>
                  <p:tags r:id="rId3"/>
                </p:custDataLst>
              </p:nvPr>
            </p:nvSpPr>
            <p:spPr>
              <a:xfrm>
                <a:off x="1427850" y="342900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召回率</a:t>
                </a:r>
                <a:r>
                  <a:rPr lang="en-US" altLang="zh-CN" sz="1400" dirty="0">
                    <a:latin typeface="+mn-lt"/>
                  </a:rPr>
                  <a:t>/</a:t>
                </a:r>
                <a:r>
                  <a:rPr lang="zh-CN" altLang="en-US" sz="1400" dirty="0">
                    <a:latin typeface="+mn-lt"/>
                  </a:rPr>
                  <a:t>完整性衡量的是可以与预测点云匹配的真实点的百分比。 对于地面真实点云中的点</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b="0" i="1" smtClean="0">
                            <a:latin typeface="Cambria Math" panose="02040503050406030204" pitchFamily="18" charset="0"/>
                          </a:rPr>
                          <m:t>𝑔</m:t>
                        </m:r>
                      </m:sub>
                    </m:sSub>
                  </m:oMath>
                </a14:m>
                <a:r>
                  <a:rPr lang="zh-CN" altLang="en-US" sz="1400" dirty="0">
                    <a:latin typeface="+mn-lt"/>
                  </a:rPr>
                  <a:t>，如果满足以下条件，则认为它在预测点云</a:t>
                </a:r>
                <a14:m>
                  <m:oMath xmlns:m="http://schemas.openxmlformats.org/officeDocument/2006/math">
                    <m:d>
                      <m:dPr>
                        <m:begChr m:val="{"/>
                        <m:endChr m:val="}"/>
                        <m:ctrlPr>
                          <a:rPr lang="en-US" altLang="zh-CN" sz="140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oMath>
                </a14:m>
                <a:r>
                  <a:rPr lang="zh-CN" altLang="en-US" sz="1400" dirty="0">
                    <a:latin typeface="+mn-lt"/>
                  </a:rPr>
                  <a:t>中很好匹配：</a:t>
                </a:r>
              </a:p>
              <a:p>
                <a:pPr marL="0" lvl="1" indent="0">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argmin</m:t>
                                      </m:r>
                                    </m:e>
                                    <m:lim>
                                      <m:r>
                                        <a:rPr lang="en-US" altLang="zh-CN" sz="1400" i="1">
                                          <a:latin typeface="Cambria Math" panose="02040503050406030204" pitchFamily="18" charset="0"/>
                                        </a:rPr>
                                        <m:t>𝐩</m:t>
                                      </m:r>
                                      <m:r>
                                        <a:rPr lang="en-US" altLang="zh-CN" sz="1400" i="1">
                                          <a:latin typeface="Cambria Math" panose="02040503050406030204" pitchFamily="18" charset="0"/>
                                          <a:ea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𝑝</m:t>
                                              </m:r>
                                            </m:sub>
                                          </m:sSub>
                                        </m:e>
                                      </m:d>
                                    </m:lim>
                                  </m:limLow>
                                </m:fName>
                                <m:e>
                                  <m:sSub>
                                    <m:sSubPr>
                                      <m:ctrlPr>
                                        <a:rPr lang="en-US" altLang="zh-CN" sz="1400" i="1" smtClean="0">
                                          <a:latin typeface="Cambria Math" panose="02040503050406030204" pitchFamily="18" charset="0"/>
                                        </a:rPr>
                                      </m:ctrlPr>
                                    </m:sSubPr>
                                    <m:e>
                                      <m:d>
                                        <m:dPr>
                                          <m:begChr m:val="‖"/>
                                          <m:endChr m:val="‖"/>
                                          <m:ctrlPr>
                                            <a:rPr lang="en-US" altLang="zh-CN" sz="1400" i="1" smtClean="0">
                                              <a:latin typeface="Cambria Math" panose="02040503050406030204" pitchFamily="18" charset="0"/>
                                            </a:rPr>
                                          </m:ctrlPr>
                                        </m:dPr>
                                        <m:e>
                                          <m:r>
                                            <a:rPr lang="en-US" altLang="zh-CN" sz="1400" i="1">
                                              <a:latin typeface="Cambria Math" panose="02040503050406030204" pitchFamily="18" charset="0"/>
                                            </a:rPr>
                                            <m:t>𝐩</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𝐩</m:t>
                                              </m:r>
                                            </m:e>
                                            <m:sub>
                                              <m:r>
                                                <a:rPr lang="en-US" altLang="zh-CN" sz="1400" i="1">
                                                  <a:latin typeface="Cambria Math" panose="02040503050406030204" pitchFamily="18" charset="0"/>
                                                </a:rPr>
                                                <m:t>𝑔</m:t>
                                              </m:r>
                                            </m:sub>
                                          </m:sSub>
                                        </m:e>
                                      </m:d>
                                    </m:e>
                                    <m:sub>
                                      <m:r>
                                        <a:rPr lang="en-US" altLang="zh-CN" sz="1400" b="0" i="1" smtClean="0">
                                          <a:latin typeface="Cambria Math" panose="02040503050406030204" pitchFamily="18" charset="0"/>
                                        </a:rPr>
                                        <m:t>2</m:t>
                                      </m:r>
                                    </m:sub>
                                  </m:sSub>
                                </m:e>
                              </m:func>
                            </m:e>
                          </m:d>
                        </m:e>
                        <m:sub>
                          <m:r>
                            <a:rPr lang="en-US" altLang="zh-CN" sz="1400" b="0" i="1" smtClean="0">
                              <a:latin typeface="Cambria Math" panose="02040503050406030204" pitchFamily="18" charset="0"/>
                            </a:rPr>
                            <m:t>2</m:t>
                          </m:r>
                        </m:sub>
                      </m:sSub>
                      <m:r>
                        <a:rPr lang="en-US" altLang="zh-CN" sz="1400" i="1" smtClean="0">
                          <a:latin typeface="Cambria Math" panose="02040503050406030204" pitchFamily="18" charset="0"/>
                          <a:ea typeface="Cambria Math" panose="02040503050406030204" pitchFamily="18" charset="0"/>
                        </a:rPr>
                        <m:t>≤</m:t>
                      </m:r>
                      <m:r>
                        <a:rPr lang="en-US" altLang="zh-CN" sz="1400" i="1" smtClean="0">
                          <a:latin typeface="Cambria Math" panose="02040503050406030204" pitchFamily="18" charset="0"/>
                          <a:ea typeface="Cambria Math" panose="02040503050406030204" pitchFamily="18" charset="0"/>
                        </a:rPr>
                        <m:t>𝜏</m:t>
                      </m:r>
                    </m:oMath>
                  </m:oMathPara>
                </a14:m>
                <a:endParaRPr lang="en-US" altLang="zh-CN" sz="1400" dirty="0">
                  <a:latin typeface="+mn-lt"/>
                </a:endParaRPr>
              </a:p>
              <a:p>
                <a:pPr lvl="1"/>
                <a:r>
                  <a:rPr lang="zh-CN" altLang="en-US" sz="1400" dirty="0">
                    <a:latin typeface="+mn-lt"/>
                  </a:rPr>
                  <a:t>与精度</a:t>
                </a:r>
                <a:r>
                  <a:rPr lang="en-US" altLang="zh-CN" sz="1400" dirty="0">
                    <a:latin typeface="+mn-lt"/>
                  </a:rPr>
                  <a:t>/</a:t>
                </a:r>
                <a:r>
                  <a:rPr lang="zh-CN" altLang="en-US" sz="1400" dirty="0">
                    <a:latin typeface="+mn-lt"/>
                  </a:rPr>
                  <a:t>准确率类似，召回率</a:t>
                </a:r>
                <a:r>
                  <a:rPr lang="en-US" altLang="zh-CN" sz="1400" dirty="0">
                    <a:latin typeface="+mn-lt"/>
                  </a:rPr>
                  <a:t>/</a:t>
                </a:r>
                <a:r>
                  <a:rPr lang="zh-CN" altLang="en-US" sz="1400" dirty="0">
                    <a:latin typeface="+mn-lt"/>
                  </a:rPr>
                  <a:t>完整性可以用点的百分比来衡量，也可以用绝对距离来衡量，类似于</a:t>
                </a:r>
                <a:r>
                  <a:rPr lang="en-US" altLang="zh-CN" sz="1400" dirty="0">
                    <a:latin typeface="+mn-lt"/>
                  </a:rPr>
                  <a:t>Chamfer</a:t>
                </a:r>
                <a:r>
                  <a:rPr lang="zh-CN" altLang="en-US" sz="1400" dirty="0">
                    <a:latin typeface="+mn-lt"/>
                  </a:rPr>
                  <a:t>距离</a:t>
                </a:r>
                <a:endParaRPr lang="en-US" altLang="zh-CN" sz="1400" dirty="0">
                  <a:latin typeface="+mn-lt"/>
                </a:endParaRPr>
              </a:p>
              <a:p>
                <a:pPr marL="0" lvl="1" indent="0">
                  <a:buNone/>
                </a:pPr>
                <a:endParaRPr lang="en-US" sz="1400" dirty="0">
                  <a:latin typeface="+mn-lt"/>
                </a:endParaRPr>
              </a:p>
            </p:txBody>
          </p:sp>
        </mc:Choice>
        <mc:Fallback>
          <p:sp>
            <p:nvSpPr>
              <p:cNvPr id="5" name="ee4pContent1">
                <a:extLst>
                  <a:ext uri="{FF2B5EF4-FFF2-40B4-BE49-F238E27FC236}">
                    <a16:creationId xmlns:a16="http://schemas.microsoft.com/office/drawing/2014/main" id="{3ADF5F93-1C99-EF78-764D-FC64705BCFB7}"/>
                  </a:ext>
                </a:extLst>
              </p:cNvPr>
              <p:cNvSpPr txBox="1">
                <a:spLocks noRot="1" noChangeAspect="1" noMove="1" noResize="1" noEditPoints="1" noAdjustHandles="1" noChangeArrowheads="1" noChangeShapeType="1" noTextEdit="1"/>
              </p:cNvSpPr>
              <p:nvPr>
                <p:custDataLst>
                  <p:tags r:id="rId3"/>
                </p:custDataLst>
              </p:nvPr>
            </p:nvSpPr>
            <p:spPr>
              <a:xfrm>
                <a:off x="1427850" y="3429001"/>
                <a:ext cx="9925950" cy="1538516"/>
              </a:xfrm>
              <a:prstGeom prst="rect">
                <a:avLst/>
              </a:prstGeom>
              <a:blipFill>
                <a:blip r:embed="rId12"/>
                <a:stretch>
                  <a:fillRect l="-61"/>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422C67BC-B085-D12B-D34A-EBA3F243B6FB}"/>
              </a:ext>
            </a:extLst>
          </p:cNvPr>
          <p:cNvSpPr txBox="1">
            <a:spLocks/>
          </p:cNvSpPr>
          <p:nvPr>
            <p:custDataLst>
              <p:tags r:id="rId4"/>
            </p:custDataLst>
          </p:nvPr>
        </p:nvSpPr>
        <p:spPr>
          <a:xfrm>
            <a:off x="1427848" y="5167311"/>
            <a:ext cx="9925950" cy="15385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上述两个指标衡量的是预测点云的准确性和完整性。然而，这些指标中的任何一个都不能单独表示整体性能，因为不同的</a:t>
            </a:r>
            <a:r>
              <a:rPr lang="en-US" altLang="zh-CN" sz="1400" dirty="0">
                <a:latin typeface="+mn-lt"/>
              </a:rPr>
              <a:t>MVS</a:t>
            </a:r>
            <a:r>
              <a:rPr lang="zh-CN" altLang="en-US" sz="1400" dirty="0">
                <a:latin typeface="+mn-lt"/>
              </a:rPr>
              <a:t>方法采用了不同的假设。更强的假设通常会导致更高的精度，但完整性更低。如果只报告精度</a:t>
            </a:r>
            <a:r>
              <a:rPr lang="en-US" altLang="zh-CN" sz="1400" dirty="0">
                <a:latin typeface="+mn-lt"/>
              </a:rPr>
              <a:t>/</a:t>
            </a:r>
            <a:r>
              <a:rPr lang="zh-CN" altLang="en-US" sz="1400" dirty="0">
                <a:latin typeface="+mn-lt"/>
              </a:rPr>
              <a:t>准确率，则会偏向于仅包含高确定性估计点的</a:t>
            </a:r>
            <a:r>
              <a:rPr lang="en-US" altLang="zh-CN" sz="1400" dirty="0">
                <a:latin typeface="+mn-lt"/>
              </a:rPr>
              <a:t>MVS</a:t>
            </a:r>
            <a:r>
              <a:rPr lang="zh-CN" altLang="en-US" sz="1400" dirty="0">
                <a:latin typeface="+mn-lt"/>
              </a:rPr>
              <a:t>算法。另一方面，如果只报告召回率</a:t>
            </a:r>
            <a:r>
              <a:rPr lang="en-US" altLang="zh-CN" sz="1400" dirty="0">
                <a:latin typeface="+mn-lt"/>
              </a:rPr>
              <a:t>/</a:t>
            </a:r>
            <a:r>
              <a:rPr lang="zh-CN" altLang="en-US" sz="1400" dirty="0">
                <a:latin typeface="+mn-lt"/>
              </a:rPr>
              <a:t>完整性，则会偏向于包含所有内容的</a:t>
            </a:r>
            <a:r>
              <a:rPr lang="en-US" altLang="zh-CN" sz="1400" dirty="0">
                <a:latin typeface="+mn-lt"/>
              </a:rPr>
              <a:t>MVS</a:t>
            </a:r>
            <a:r>
              <a:rPr lang="zh-CN" altLang="en-US" sz="1400" dirty="0">
                <a:latin typeface="+mn-lt"/>
              </a:rPr>
              <a:t>算法，而不管其准确性如何。因此，引入了集成指标</a:t>
            </a:r>
            <a:r>
              <a:rPr lang="en-US" altLang="zh-CN" sz="1400" dirty="0">
                <a:latin typeface="+mn-lt"/>
              </a:rPr>
              <a:t>F-score</a:t>
            </a:r>
            <a:r>
              <a:rPr lang="zh-CN" altLang="en-US" sz="1400" dirty="0">
                <a:latin typeface="+mn-lt"/>
              </a:rPr>
              <a:t>。</a:t>
            </a:r>
            <a:r>
              <a:rPr lang="en-US" altLang="zh-CN" sz="1400" dirty="0">
                <a:latin typeface="+mn-lt"/>
              </a:rPr>
              <a:t>F-score</a:t>
            </a:r>
            <a:r>
              <a:rPr lang="zh-CN" altLang="en-US" sz="1400" dirty="0">
                <a:latin typeface="+mn-lt"/>
              </a:rPr>
              <a:t>是精度和召回率的调和平均数。它对极小值敏感，并且往往更容易受到较小值的影响，这意味着</a:t>
            </a:r>
            <a:r>
              <a:rPr lang="en-US" altLang="zh-CN" sz="1400" dirty="0">
                <a:latin typeface="+mn-lt"/>
              </a:rPr>
              <a:t>F-score</a:t>
            </a:r>
            <a:r>
              <a:rPr lang="zh-CN" altLang="en-US" sz="1400" dirty="0">
                <a:latin typeface="+mn-lt"/>
              </a:rPr>
              <a:t>不会鼓励不平衡的结果。然而，在大多数情况下，由于真值的局限性，</a:t>
            </a:r>
            <a:r>
              <a:rPr lang="en-US" altLang="zh-CN" sz="1400" dirty="0">
                <a:latin typeface="+mn-lt"/>
              </a:rPr>
              <a:t>F-score</a:t>
            </a:r>
            <a:r>
              <a:rPr lang="zh-CN" altLang="en-US" sz="1400" dirty="0">
                <a:latin typeface="+mn-lt"/>
              </a:rPr>
              <a:t>仍然存在不公平的问题，例如，稀疏和不完整的点云可能会因填充真值中不存在的区域而受到惩罚</a:t>
            </a:r>
            <a:endParaRPr lang="en-US" sz="1400" dirty="0">
              <a:latin typeface="+mn-lt"/>
            </a:endParaRPr>
          </a:p>
        </p:txBody>
      </p:sp>
      <p:sp>
        <p:nvSpPr>
          <p:cNvPr id="7" name="ee4pHeader1">
            <a:extLst>
              <a:ext uri="{FF2B5EF4-FFF2-40B4-BE49-F238E27FC236}">
                <a16:creationId xmlns:a16="http://schemas.microsoft.com/office/drawing/2014/main" id="{7CC6FD4D-4CF4-318C-5C87-3CAFE0E08DDD}"/>
              </a:ext>
            </a:extLst>
          </p:cNvPr>
          <p:cNvSpPr/>
          <p:nvPr>
            <p:custDataLst>
              <p:tags r:id="rId5"/>
            </p:custDataLst>
          </p:nvPr>
        </p:nvSpPr>
        <p:spPr bwMode="auto">
          <a:xfrm rot="16200000">
            <a:off x="363767" y="2165120"/>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精度</a:t>
            </a:r>
            <a:r>
              <a:rPr lang="en-US" altLang="zh-CN" sz="1600" dirty="0">
                <a:solidFill>
                  <a:schemeClr val="bg1"/>
                </a:solidFill>
              </a:rPr>
              <a:t>/</a:t>
            </a:r>
            <a:r>
              <a:rPr lang="zh-CN" altLang="en-US" sz="1600" dirty="0">
                <a:solidFill>
                  <a:schemeClr val="bg1"/>
                </a:solidFill>
              </a:rPr>
              <a:t>准确率</a:t>
            </a:r>
            <a:endParaRPr lang="en-US" sz="1600" dirty="0">
              <a:solidFill>
                <a:schemeClr val="bg1"/>
              </a:solidFill>
            </a:endParaRPr>
          </a:p>
        </p:txBody>
      </p:sp>
      <p:sp>
        <p:nvSpPr>
          <p:cNvPr id="8" name="ee4pHeader2">
            <a:extLst>
              <a:ext uri="{FF2B5EF4-FFF2-40B4-BE49-F238E27FC236}">
                <a16:creationId xmlns:a16="http://schemas.microsoft.com/office/drawing/2014/main" id="{2173F3D4-4FE6-7D3A-383A-9BA6F42980D8}"/>
              </a:ext>
            </a:extLst>
          </p:cNvPr>
          <p:cNvSpPr/>
          <p:nvPr>
            <p:custDataLst>
              <p:tags r:id="rId6"/>
            </p:custDataLst>
          </p:nvPr>
        </p:nvSpPr>
        <p:spPr bwMode="auto">
          <a:xfrm rot="16200000">
            <a:off x="363765" y="3903434"/>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召回率</a:t>
            </a:r>
            <a:r>
              <a:rPr lang="en-US" altLang="zh-CN" sz="1600" dirty="0">
                <a:solidFill>
                  <a:schemeClr val="bg1"/>
                </a:solidFill>
              </a:rPr>
              <a:t>/</a:t>
            </a:r>
            <a:r>
              <a:rPr lang="zh-CN" altLang="en-US" sz="1600" dirty="0">
                <a:solidFill>
                  <a:schemeClr val="bg1"/>
                </a:solidFill>
              </a:rPr>
              <a:t>完整性</a:t>
            </a:r>
            <a:endParaRPr lang="en-US" sz="1600" dirty="0">
              <a:solidFill>
                <a:schemeClr val="bg1"/>
              </a:solidFill>
            </a:endParaRPr>
          </a:p>
        </p:txBody>
      </p:sp>
      <p:sp>
        <p:nvSpPr>
          <p:cNvPr id="9" name="ee4pHeader3">
            <a:extLst>
              <a:ext uri="{FF2B5EF4-FFF2-40B4-BE49-F238E27FC236}">
                <a16:creationId xmlns:a16="http://schemas.microsoft.com/office/drawing/2014/main" id="{0A73026A-820C-F63D-2A6C-37FD8D20EE22}"/>
              </a:ext>
            </a:extLst>
          </p:cNvPr>
          <p:cNvSpPr/>
          <p:nvPr>
            <p:custDataLst>
              <p:tags r:id="rId7"/>
            </p:custDataLst>
          </p:nvPr>
        </p:nvSpPr>
        <p:spPr bwMode="auto">
          <a:xfrm rot="16200000">
            <a:off x="363763" y="5641746"/>
            <a:ext cx="1538516"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F-</a:t>
            </a:r>
            <a:r>
              <a:rPr lang="zh-CN" altLang="en-US" sz="1600" dirty="0">
                <a:solidFill>
                  <a:schemeClr val="bg1"/>
                </a:solidFill>
              </a:rPr>
              <a:t>分数</a:t>
            </a:r>
            <a:endParaRPr lang="en-US" sz="1600" dirty="0">
              <a:solidFill>
                <a:schemeClr val="bg1"/>
              </a:solidFill>
            </a:endParaRPr>
          </a:p>
        </p:txBody>
      </p:sp>
    </p:spTree>
    <p:extLst>
      <p:ext uri="{BB962C8B-B14F-4D97-AF65-F5344CB8AC3E}">
        <p14:creationId xmlns:p14="http://schemas.microsoft.com/office/powerpoint/2010/main" val="3330462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30" action="ppaction://hlinksldjump"/>
            <a:extLst>
              <a:ext uri="{FF2B5EF4-FFF2-40B4-BE49-F238E27FC236}">
                <a16:creationId xmlns:a16="http://schemas.microsoft.com/office/drawing/2014/main" id="{687ED0A8-AC37-4FC8-3AB5-4605E809C42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54" name="矩形 53">
            <a:hlinkClick r:id="rId30" action="ppaction://hlinksldjump"/>
            <a:extLst>
              <a:ext uri="{FF2B5EF4-FFF2-40B4-BE49-F238E27FC236}">
                <a16:creationId xmlns:a16="http://schemas.microsoft.com/office/drawing/2014/main" id="{E87362C7-4240-5BF4-AA2D-332233A24255}"/>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30" action="ppaction://hlinksldjump"/>
            <a:extLst>
              <a:ext uri="{FF2B5EF4-FFF2-40B4-BE49-F238E27FC236}">
                <a16:creationId xmlns:a16="http://schemas.microsoft.com/office/drawing/2014/main" id="{3CE54AD9-6D8A-C638-BA47-095A008D482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1" action="ppaction://hlinksldjump"/>
            <a:extLst>
              <a:ext uri="{FF2B5EF4-FFF2-40B4-BE49-F238E27FC236}">
                <a16:creationId xmlns:a16="http://schemas.microsoft.com/office/drawing/2014/main" id="{8833A263-6D1F-69A7-C35B-22046545C04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51" name="矩形 50">
            <a:hlinkClick r:id="rId31" action="ppaction://hlinksldjump"/>
            <a:extLst>
              <a:ext uri="{FF2B5EF4-FFF2-40B4-BE49-F238E27FC236}">
                <a16:creationId xmlns:a16="http://schemas.microsoft.com/office/drawing/2014/main" id="{E027846A-B270-F13B-38DE-8EC9F1E3087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1" action="ppaction://hlinksldjump"/>
            <a:extLst>
              <a:ext uri="{FF2B5EF4-FFF2-40B4-BE49-F238E27FC236}">
                <a16:creationId xmlns:a16="http://schemas.microsoft.com/office/drawing/2014/main" id="{8C3B16D0-DC65-B6BD-4742-C7C85958A882}"/>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2" action="ppaction://hlinksldjump"/>
            <a:extLst>
              <a:ext uri="{FF2B5EF4-FFF2-40B4-BE49-F238E27FC236}">
                <a16:creationId xmlns:a16="http://schemas.microsoft.com/office/drawing/2014/main" id="{77DB03B2-9975-1B1D-AA97-33446B56D52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48" name="矩形 47">
            <a:hlinkClick r:id="rId32" action="ppaction://hlinksldjump"/>
            <a:extLst>
              <a:ext uri="{FF2B5EF4-FFF2-40B4-BE49-F238E27FC236}">
                <a16:creationId xmlns:a16="http://schemas.microsoft.com/office/drawing/2014/main" id="{FE92BDF0-6BBD-A2EF-3911-47F29D2E1589}"/>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2" action="ppaction://hlinksldjump"/>
            <a:extLst>
              <a:ext uri="{FF2B5EF4-FFF2-40B4-BE49-F238E27FC236}">
                <a16:creationId xmlns:a16="http://schemas.microsoft.com/office/drawing/2014/main" id="{6ED91D06-81FF-16E5-BEE5-42CD39CF4F58}"/>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3" action="ppaction://hlinksldjump"/>
            <a:extLst>
              <a:ext uri="{FF2B5EF4-FFF2-40B4-BE49-F238E27FC236}">
                <a16:creationId xmlns:a16="http://schemas.microsoft.com/office/drawing/2014/main" id="{9FF0C5B2-9290-1368-8522-976FAEF9421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5" name="矩形 44">
            <a:hlinkClick r:id="rId33" action="ppaction://hlinksldjump"/>
            <a:extLst>
              <a:ext uri="{FF2B5EF4-FFF2-40B4-BE49-F238E27FC236}">
                <a16:creationId xmlns:a16="http://schemas.microsoft.com/office/drawing/2014/main" id="{9B32E582-E0D6-DF1E-1F7C-AFAC4E524B7E}"/>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3" action="ppaction://hlinksldjump"/>
            <a:extLst>
              <a:ext uri="{FF2B5EF4-FFF2-40B4-BE49-F238E27FC236}">
                <a16:creationId xmlns:a16="http://schemas.microsoft.com/office/drawing/2014/main" id="{3D1FA088-3EE9-E5B7-FCC4-BE172640E64C}"/>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hlinkClick r:id="rId34" action="ppaction://hlinksldjump"/>
            <a:extLst>
              <a:ext uri="{FF2B5EF4-FFF2-40B4-BE49-F238E27FC236}">
                <a16:creationId xmlns:a16="http://schemas.microsoft.com/office/drawing/2014/main" id="{DDE6C725-6815-8194-83D9-04DBEB92996F}"/>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42" name="矩形 41">
            <a:hlinkClick r:id="rId34" action="ppaction://hlinksldjump"/>
            <a:extLst>
              <a:ext uri="{FF2B5EF4-FFF2-40B4-BE49-F238E27FC236}">
                <a16:creationId xmlns:a16="http://schemas.microsoft.com/office/drawing/2014/main" id="{50E45057-D7C4-41CF-776C-90F73D0FED18}"/>
              </a:ext>
            </a:extLst>
          </p:cNvPr>
          <p:cNvSpPr/>
          <p:nvPr>
            <p:custDataLst>
              <p:tags r:id="rId15"/>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1" name="矩形 40">
            <a:hlinkClick r:id="rId34" action="ppaction://hlinksldjump"/>
            <a:extLst>
              <a:ext uri="{FF2B5EF4-FFF2-40B4-BE49-F238E27FC236}">
                <a16:creationId xmlns:a16="http://schemas.microsoft.com/office/drawing/2014/main" id="{0653038D-7F63-750D-3BAB-F2A3497A245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40" name="矩形 39">
            <a:extLst>
              <a:ext uri="{FF2B5EF4-FFF2-40B4-BE49-F238E27FC236}">
                <a16:creationId xmlns:a16="http://schemas.microsoft.com/office/drawing/2014/main" id="{14B613CA-2B5E-1A20-56EB-FCA34864F482}"/>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5" action="ppaction://hlinksldjump"/>
            <a:extLst>
              <a:ext uri="{FF2B5EF4-FFF2-40B4-BE49-F238E27FC236}">
                <a16:creationId xmlns:a16="http://schemas.microsoft.com/office/drawing/2014/main" id="{4F04A695-FFB3-1B4A-2632-ABD84224FE2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8" name="矩形 37">
            <a:hlinkClick r:id="rId35" action="ppaction://hlinksldjump"/>
            <a:extLst>
              <a:ext uri="{FF2B5EF4-FFF2-40B4-BE49-F238E27FC236}">
                <a16:creationId xmlns:a16="http://schemas.microsoft.com/office/drawing/2014/main" id="{D3BE3416-E8F3-22F6-F733-D96EBFCD0C8B}"/>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5" action="ppaction://hlinksldjump"/>
            <a:extLst>
              <a:ext uri="{FF2B5EF4-FFF2-40B4-BE49-F238E27FC236}">
                <a16:creationId xmlns:a16="http://schemas.microsoft.com/office/drawing/2014/main" id="{FB23581F-3C17-8239-708E-07250132D51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6" action="ppaction://hlinksldjump"/>
            <a:extLst>
              <a:ext uri="{FF2B5EF4-FFF2-40B4-BE49-F238E27FC236}">
                <a16:creationId xmlns:a16="http://schemas.microsoft.com/office/drawing/2014/main" id="{987913CD-57CF-9E01-40F8-A21393226D6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6" action="ppaction://hlinksldjump"/>
            <a:extLst>
              <a:ext uri="{FF2B5EF4-FFF2-40B4-BE49-F238E27FC236}">
                <a16:creationId xmlns:a16="http://schemas.microsoft.com/office/drawing/2014/main" id="{9769FCE3-38D3-1A4B-6A85-2C1A2C9DE417}"/>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6" action="ppaction://hlinksldjump"/>
            <a:extLst>
              <a:ext uri="{FF2B5EF4-FFF2-40B4-BE49-F238E27FC236}">
                <a16:creationId xmlns:a16="http://schemas.microsoft.com/office/drawing/2014/main" id="{AEBD2C3A-D4B5-FC97-C48D-DA232165501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7" action="ppaction://hlinksldjump"/>
            <a:extLst>
              <a:ext uri="{FF2B5EF4-FFF2-40B4-BE49-F238E27FC236}">
                <a16:creationId xmlns:a16="http://schemas.microsoft.com/office/drawing/2014/main" id="{CBDC38EF-D43A-0DC5-2E11-85283233F0A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7" action="ppaction://hlinksldjump"/>
            <a:extLst>
              <a:ext uri="{FF2B5EF4-FFF2-40B4-BE49-F238E27FC236}">
                <a16:creationId xmlns:a16="http://schemas.microsoft.com/office/drawing/2014/main" id="{2A67B9EE-2ED9-CF07-9188-62795E96B46E}"/>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7" action="ppaction://hlinksldjump"/>
            <a:extLst>
              <a:ext uri="{FF2B5EF4-FFF2-40B4-BE49-F238E27FC236}">
                <a16:creationId xmlns:a16="http://schemas.microsoft.com/office/drawing/2014/main" id="{7AE8AEF0-C219-F0FC-EC9C-B1DA4F2C8C5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82E43940-BEAF-4E6C-6AB3-FF28315DA690}"/>
              </a:ext>
            </a:extLst>
          </p:cNvPr>
          <p:cNvSpPr>
            <a:spLocks noGrp="1"/>
          </p:cNvSpPr>
          <p:nvPr>
            <p:ph type="title"/>
            <p:custDataLst>
              <p:tags r:id="rId27"/>
            </p:custDataLst>
          </p:nvPr>
        </p:nvSpPr>
        <p:spPr/>
        <p:txBody>
          <a:bodyPr vert="horz"/>
          <a:lstStyle/>
          <a:p>
            <a:r>
              <a:rPr lang="en-US"/>
              <a:t>MVS</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234641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815029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a:t>
            </a:r>
          </a:p>
        </p:txBody>
      </p:sp>
      <p:pic>
        <p:nvPicPr>
          <p:cNvPr id="5" name="图片 4">
            <a:extLst>
              <a:ext uri="{FF2B5EF4-FFF2-40B4-BE49-F238E27FC236}">
                <a16:creationId xmlns:a16="http://schemas.microsoft.com/office/drawing/2014/main" id="{45D5E6E5-EEAB-5E6C-0F31-45DF242BC3A8}"/>
              </a:ext>
            </a:extLst>
          </p:cNvPr>
          <p:cNvPicPr>
            <a:picLocks noChangeAspect="1"/>
          </p:cNvPicPr>
          <p:nvPr/>
        </p:nvPicPr>
        <p:blipFill>
          <a:blip r:embed="rId5"/>
          <a:stretch>
            <a:fillRect/>
          </a:stretch>
        </p:blipFill>
        <p:spPr>
          <a:xfrm>
            <a:off x="156713" y="1690688"/>
            <a:ext cx="11878574" cy="4663242"/>
          </a:xfrm>
          <a:prstGeom prst="rect">
            <a:avLst/>
          </a:prstGeom>
        </p:spPr>
      </p:pic>
      <p:sp>
        <p:nvSpPr>
          <p:cNvPr id="7" name="矩形 6">
            <a:extLst>
              <a:ext uri="{FF2B5EF4-FFF2-40B4-BE49-F238E27FC236}">
                <a16:creationId xmlns:a16="http://schemas.microsoft.com/office/drawing/2014/main" id="{9E0E9137-7E41-CC20-368B-93FB98B21F00}"/>
              </a:ext>
            </a:extLst>
          </p:cNvPr>
          <p:cNvSpPr/>
          <p:nvPr/>
        </p:nvSpPr>
        <p:spPr>
          <a:xfrm>
            <a:off x="3071003" y="2208362"/>
            <a:ext cx="8972910" cy="4162821"/>
          </a:xfrm>
          <a:prstGeom prst="rect">
            <a:avLst/>
          </a:prstGeom>
          <a:noFill/>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43337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2257F3D2-B57B-002D-B1CB-96394EE2D07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54" name="矩形 53">
            <a:hlinkClick r:id="rId29" action="ppaction://hlinksldjump"/>
            <a:extLst>
              <a:ext uri="{FF2B5EF4-FFF2-40B4-BE49-F238E27FC236}">
                <a16:creationId xmlns:a16="http://schemas.microsoft.com/office/drawing/2014/main" id="{183F8FFA-33AA-7D6A-C2B6-79426BFB8302}"/>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4793C0F8-D983-0453-2484-0D7763C27B4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005430EF-475F-ECB8-0D6C-5247296F065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51" name="矩形 50">
            <a:hlinkClick r:id="rId30" action="ppaction://hlinksldjump"/>
            <a:extLst>
              <a:ext uri="{FF2B5EF4-FFF2-40B4-BE49-F238E27FC236}">
                <a16:creationId xmlns:a16="http://schemas.microsoft.com/office/drawing/2014/main" id="{9CC1E419-33D5-597D-A5EA-D4074F0BDF66}"/>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27483579-09E2-634B-4F0F-941E284D0C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E6FB2CFB-A9F8-84E1-C5BC-F0772BBFB87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48" name="矩形 47">
            <a:hlinkClick r:id="rId31" action="ppaction://hlinksldjump"/>
            <a:extLst>
              <a:ext uri="{FF2B5EF4-FFF2-40B4-BE49-F238E27FC236}">
                <a16:creationId xmlns:a16="http://schemas.microsoft.com/office/drawing/2014/main" id="{35B76F21-E416-4B9B-894D-4DBDB7673E71}"/>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5CBA2364-9276-9260-4586-641C2615039C}"/>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hlinkClick r:id="rId32" action="ppaction://hlinksldjump"/>
            <a:extLst>
              <a:ext uri="{FF2B5EF4-FFF2-40B4-BE49-F238E27FC236}">
                <a16:creationId xmlns:a16="http://schemas.microsoft.com/office/drawing/2014/main" id="{59CE3998-4E74-CEAE-06AA-F271861939D7}"/>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5" name="矩形 44">
            <a:hlinkClick r:id="rId32" action="ppaction://hlinksldjump"/>
            <a:extLst>
              <a:ext uri="{FF2B5EF4-FFF2-40B4-BE49-F238E27FC236}">
                <a16:creationId xmlns:a16="http://schemas.microsoft.com/office/drawing/2014/main" id="{1F5ABBBD-4C25-4B0F-75C5-7FD6C8C2AF8A}"/>
              </a:ext>
            </a:extLst>
          </p:cNvPr>
          <p:cNvSpPr/>
          <p:nvPr>
            <p:custDataLst>
              <p:tags r:id="rId12"/>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4" name="矩形 43">
            <a:hlinkClick r:id="rId32" action="ppaction://hlinksldjump"/>
            <a:extLst>
              <a:ext uri="{FF2B5EF4-FFF2-40B4-BE49-F238E27FC236}">
                <a16:creationId xmlns:a16="http://schemas.microsoft.com/office/drawing/2014/main" id="{88FF805C-D28B-1740-E170-255C2831D51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3" name="矩形 42">
            <a:extLst>
              <a:ext uri="{FF2B5EF4-FFF2-40B4-BE49-F238E27FC236}">
                <a16:creationId xmlns:a16="http://schemas.microsoft.com/office/drawing/2014/main" id="{6316C6DD-C576-70BA-9911-9556E1231BA3}"/>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4FAD3FCC-F247-37EB-EA7C-892FD3E3FA8A}"/>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41" name="矩形 40">
            <a:hlinkClick r:id="rId33" action="ppaction://hlinksldjump"/>
            <a:extLst>
              <a:ext uri="{FF2B5EF4-FFF2-40B4-BE49-F238E27FC236}">
                <a16:creationId xmlns:a16="http://schemas.microsoft.com/office/drawing/2014/main" id="{480C75EB-F045-675D-48BD-748A810710F0}"/>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F7FC5D45-8D08-89EA-B509-E8B49B23E8F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8CD403F0-E86F-17E5-99E5-84964A3C6146}"/>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8" name="矩形 37">
            <a:hlinkClick r:id="rId34" action="ppaction://hlinksldjump"/>
            <a:extLst>
              <a:ext uri="{FF2B5EF4-FFF2-40B4-BE49-F238E27FC236}">
                <a16:creationId xmlns:a16="http://schemas.microsoft.com/office/drawing/2014/main" id="{4FD1F249-8142-0FBC-1F85-4DFC65AF6A3F}"/>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7BD6CF3-65E4-A388-E57D-3349FE87FC8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5064C0AE-A1E0-F347-C7C7-99602812A7D0}"/>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998ED8EF-DD0A-98B3-3CF6-6BE9C2721D60}"/>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3200DA1E-3DCC-85BD-C20F-74AC8E2BBA8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741A1804-2C8A-B49A-95C2-B68C9DB4CDF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FEC70A67-2D81-8563-80F1-0A609E7B2217}"/>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7A70DDD4-E3EA-EA21-AF66-900E2CB31B18}"/>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8930C17-0A4E-494A-B250-C407D5249613}"/>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3758443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007581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Supervised Method with Depth Estimation</a:t>
            </a:r>
            <a:endParaRPr lang="en-US" dirty="0"/>
          </a:p>
        </p:txBody>
      </p:sp>
      <p:sp>
        <p:nvSpPr>
          <p:cNvPr id="3" name="Freeform 6">
            <a:extLst>
              <a:ext uri="{FF2B5EF4-FFF2-40B4-BE49-F238E27FC236}">
                <a16:creationId xmlns:a16="http://schemas.microsoft.com/office/drawing/2014/main" id="{EABE8C2D-A185-7E1C-8C2B-DC7AB852756F}"/>
              </a:ext>
            </a:extLst>
          </p:cNvPr>
          <p:cNvSpPr>
            <a:spLocks noEditPoints="1"/>
          </p:cNvSpPr>
          <p:nvPr/>
        </p:nvSpPr>
        <p:spPr bwMode="auto">
          <a:xfrm>
            <a:off x="1139242" y="3114350"/>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5" name="Freeform 6">
            <a:extLst>
              <a:ext uri="{FF2B5EF4-FFF2-40B4-BE49-F238E27FC236}">
                <a16:creationId xmlns:a16="http://schemas.microsoft.com/office/drawing/2014/main" id="{FA79CA95-F0B2-07E0-D28F-78058F51A46B}"/>
              </a:ext>
            </a:extLst>
          </p:cNvPr>
          <p:cNvSpPr>
            <a:spLocks noEditPoints="1"/>
          </p:cNvSpPr>
          <p:nvPr/>
        </p:nvSpPr>
        <p:spPr bwMode="auto">
          <a:xfrm rot="900000">
            <a:off x="3424638" y="202597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6" name="Freeform 6">
            <a:extLst>
              <a:ext uri="{FF2B5EF4-FFF2-40B4-BE49-F238E27FC236}">
                <a16:creationId xmlns:a16="http://schemas.microsoft.com/office/drawing/2014/main" id="{B5FD3475-FF5A-83F0-0D23-8175AC71FE2C}"/>
              </a:ext>
            </a:extLst>
          </p:cNvPr>
          <p:cNvSpPr>
            <a:spLocks noEditPoints="1"/>
          </p:cNvSpPr>
          <p:nvPr/>
        </p:nvSpPr>
        <p:spPr bwMode="auto">
          <a:xfrm>
            <a:off x="5797321" y="2853278"/>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69F2EC3D-E36D-CE85-503E-CB714EE08C14}"/>
              </a:ext>
            </a:extLst>
          </p:cNvPr>
          <p:cNvSpPr>
            <a:spLocks noEditPoints="1"/>
          </p:cNvSpPr>
          <p:nvPr/>
        </p:nvSpPr>
        <p:spPr bwMode="auto">
          <a:xfrm rot="900000">
            <a:off x="8307173" y="2705535"/>
            <a:ext cx="2743200" cy="2743200"/>
          </a:xfrm>
          <a:custGeom>
            <a:avLst/>
            <a:gdLst>
              <a:gd name="T0" fmla="*/ 8588 w 8588"/>
              <a:gd name="T1" fmla="*/ 4842 h 8589"/>
              <a:gd name="T2" fmla="*/ 8588 w 8588"/>
              <a:gd name="T3" fmla="*/ 3803 h 8589"/>
              <a:gd name="T4" fmla="*/ 7349 w 8588"/>
              <a:gd name="T5" fmla="*/ 3496 h 8589"/>
              <a:gd name="T6" fmla="*/ 6978 w 8588"/>
              <a:gd name="T7" fmla="*/ 2620 h 8589"/>
              <a:gd name="T8" fmla="*/ 7633 w 8588"/>
              <a:gd name="T9" fmla="*/ 1645 h 8589"/>
              <a:gd name="T10" fmla="*/ 6899 w 8588"/>
              <a:gd name="T11" fmla="*/ 911 h 8589"/>
              <a:gd name="T12" fmla="*/ 5871 w 8588"/>
              <a:gd name="T13" fmla="*/ 1530 h 8589"/>
              <a:gd name="T14" fmla="*/ 5045 w 8588"/>
              <a:gd name="T15" fmla="*/ 1185 h 8589"/>
              <a:gd name="T16" fmla="*/ 4813 w 8588"/>
              <a:gd name="T17" fmla="*/ 0 h 8589"/>
              <a:gd name="T18" fmla="*/ 3774 w 8588"/>
              <a:gd name="T19" fmla="*/ 0 h 8589"/>
              <a:gd name="T20" fmla="*/ 3485 w 8588"/>
              <a:gd name="T21" fmla="*/ 1168 h 8589"/>
              <a:gd name="T22" fmla="*/ 2578 w 8588"/>
              <a:gd name="T23" fmla="*/ 1537 h 8589"/>
              <a:gd name="T24" fmla="*/ 1588 w 8588"/>
              <a:gd name="T25" fmla="*/ 871 h 8589"/>
              <a:gd name="T26" fmla="*/ 854 w 8588"/>
              <a:gd name="T27" fmla="*/ 1605 h 8589"/>
              <a:gd name="T28" fmla="*/ 1474 w 8588"/>
              <a:gd name="T29" fmla="*/ 2635 h 8589"/>
              <a:gd name="T30" fmla="*/ 1103 w 8588"/>
              <a:gd name="T31" fmla="*/ 3531 h 8589"/>
              <a:gd name="T32" fmla="*/ 0 w 8588"/>
              <a:gd name="T33" fmla="*/ 3747 h 8589"/>
              <a:gd name="T34" fmla="*/ 0 w 8588"/>
              <a:gd name="T35" fmla="*/ 4786 h 8589"/>
              <a:gd name="T36" fmla="*/ 1100 w 8588"/>
              <a:gd name="T37" fmla="*/ 5059 h 8589"/>
              <a:gd name="T38" fmla="*/ 1459 w 8588"/>
              <a:gd name="T39" fmla="*/ 5943 h 8589"/>
              <a:gd name="T40" fmla="*/ 786 w 8588"/>
              <a:gd name="T41" fmla="*/ 6944 h 8589"/>
              <a:gd name="T42" fmla="*/ 1521 w 8588"/>
              <a:gd name="T43" fmla="*/ 7678 h 8589"/>
              <a:gd name="T44" fmla="*/ 2557 w 8588"/>
              <a:gd name="T45" fmla="*/ 7054 h 8589"/>
              <a:gd name="T46" fmla="*/ 3493 w 8588"/>
              <a:gd name="T47" fmla="*/ 7437 h 8589"/>
              <a:gd name="T48" fmla="*/ 3719 w 8588"/>
              <a:gd name="T49" fmla="*/ 8589 h 8589"/>
              <a:gd name="T50" fmla="*/ 4757 w 8588"/>
              <a:gd name="T51" fmla="*/ 8589 h 8589"/>
              <a:gd name="T52" fmla="*/ 5048 w 8588"/>
              <a:gd name="T53" fmla="*/ 7417 h 8589"/>
              <a:gd name="T54" fmla="*/ 5902 w 8588"/>
              <a:gd name="T55" fmla="*/ 7055 h 8589"/>
              <a:gd name="T56" fmla="*/ 6887 w 8588"/>
              <a:gd name="T57" fmla="*/ 7718 h 8589"/>
              <a:gd name="T58" fmla="*/ 7622 w 8588"/>
              <a:gd name="T59" fmla="*/ 6984 h 8589"/>
              <a:gd name="T60" fmla="*/ 6998 w 8588"/>
              <a:gd name="T61" fmla="*/ 5949 h 8589"/>
              <a:gd name="T62" fmla="*/ 7355 w 8588"/>
              <a:gd name="T63" fmla="*/ 5083 h 8589"/>
              <a:gd name="T64" fmla="*/ 8588 w 8588"/>
              <a:gd name="T65" fmla="*/ 4842 h 8589"/>
              <a:gd name="T66" fmla="*/ 4273 w 8588"/>
              <a:gd name="T67" fmla="*/ 6470 h 8589"/>
              <a:gd name="T68" fmla="*/ 2146 w 8588"/>
              <a:gd name="T69" fmla="*/ 4343 h 8589"/>
              <a:gd name="T70" fmla="*/ 4273 w 8588"/>
              <a:gd name="T71" fmla="*/ 2218 h 8589"/>
              <a:gd name="T72" fmla="*/ 6399 w 8588"/>
              <a:gd name="T73" fmla="*/ 4343 h 8589"/>
              <a:gd name="T74" fmla="*/ 4273 w 8588"/>
              <a:gd name="T75" fmla="*/ 6470 h 8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88" h="8589">
                <a:moveTo>
                  <a:pt x="8588" y="4842"/>
                </a:moveTo>
                <a:cubicBezTo>
                  <a:pt x="8588" y="3803"/>
                  <a:pt x="8588" y="3803"/>
                  <a:pt x="8588" y="3803"/>
                </a:cubicBezTo>
                <a:cubicBezTo>
                  <a:pt x="7349" y="3496"/>
                  <a:pt x="7349" y="3496"/>
                  <a:pt x="7349" y="3496"/>
                </a:cubicBezTo>
                <a:cubicBezTo>
                  <a:pt x="7269" y="3183"/>
                  <a:pt x="7142" y="2888"/>
                  <a:pt x="6978" y="2620"/>
                </a:cubicBezTo>
                <a:cubicBezTo>
                  <a:pt x="7633" y="1645"/>
                  <a:pt x="7633" y="1645"/>
                  <a:pt x="7633" y="1645"/>
                </a:cubicBezTo>
                <a:cubicBezTo>
                  <a:pt x="6899" y="911"/>
                  <a:pt x="6899" y="911"/>
                  <a:pt x="6899" y="911"/>
                </a:cubicBezTo>
                <a:cubicBezTo>
                  <a:pt x="5871" y="1530"/>
                  <a:pt x="5871" y="1530"/>
                  <a:pt x="5871" y="1530"/>
                </a:cubicBezTo>
                <a:cubicBezTo>
                  <a:pt x="5616" y="1379"/>
                  <a:pt x="5339" y="1261"/>
                  <a:pt x="5045" y="1185"/>
                </a:cubicBezTo>
                <a:cubicBezTo>
                  <a:pt x="4813" y="0"/>
                  <a:pt x="4813" y="0"/>
                  <a:pt x="4813" y="0"/>
                </a:cubicBezTo>
                <a:cubicBezTo>
                  <a:pt x="3774" y="0"/>
                  <a:pt x="3774" y="0"/>
                  <a:pt x="3774" y="0"/>
                </a:cubicBezTo>
                <a:cubicBezTo>
                  <a:pt x="3485" y="1168"/>
                  <a:pt x="3485" y="1168"/>
                  <a:pt x="3485" y="1168"/>
                </a:cubicBezTo>
                <a:cubicBezTo>
                  <a:pt x="3161" y="1245"/>
                  <a:pt x="2856" y="1370"/>
                  <a:pt x="2578" y="1537"/>
                </a:cubicBezTo>
                <a:cubicBezTo>
                  <a:pt x="1588" y="871"/>
                  <a:pt x="1588" y="871"/>
                  <a:pt x="1588" y="871"/>
                </a:cubicBezTo>
                <a:cubicBezTo>
                  <a:pt x="854" y="1605"/>
                  <a:pt x="854" y="1605"/>
                  <a:pt x="854" y="1605"/>
                </a:cubicBezTo>
                <a:cubicBezTo>
                  <a:pt x="1474" y="2635"/>
                  <a:pt x="1474" y="2635"/>
                  <a:pt x="1474" y="2635"/>
                </a:cubicBezTo>
                <a:cubicBezTo>
                  <a:pt x="1308" y="2910"/>
                  <a:pt x="1181" y="3211"/>
                  <a:pt x="1103" y="3531"/>
                </a:cubicBezTo>
                <a:cubicBezTo>
                  <a:pt x="0" y="3747"/>
                  <a:pt x="0" y="3747"/>
                  <a:pt x="0" y="3747"/>
                </a:cubicBezTo>
                <a:cubicBezTo>
                  <a:pt x="0" y="4786"/>
                  <a:pt x="0" y="4786"/>
                  <a:pt x="0" y="4786"/>
                </a:cubicBezTo>
                <a:cubicBezTo>
                  <a:pt x="1100" y="5059"/>
                  <a:pt x="1100" y="5059"/>
                  <a:pt x="1100" y="5059"/>
                </a:cubicBezTo>
                <a:cubicBezTo>
                  <a:pt x="1176" y="5374"/>
                  <a:pt x="1298" y="5672"/>
                  <a:pt x="1459" y="5943"/>
                </a:cubicBezTo>
                <a:cubicBezTo>
                  <a:pt x="786" y="6944"/>
                  <a:pt x="786" y="6944"/>
                  <a:pt x="786" y="6944"/>
                </a:cubicBezTo>
                <a:cubicBezTo>
                  <a:pt x="1521" y="7678"/>
                  <a:pt x="1521" y="7678"/>
                  <a:pt x="1521" y="7678"/>
                </a:cubicBezTo>
                <a:cubicBezTo>
                  <a:pt x="2557" y="7054"/>
                  <a:pt x="2557" y="7054"/>
                  <a:pt x="2557" y="7054"/>
                </a:cubicBezTo>
                <a:cubicBezTo>
                  <a:pt x="2843" y="7228"/>
                  <a:pt x="3158" y="7359"/>
                  <a:pt x="3493" y="7437"/>
                </a:cubicBezTo>
                <a:cubicBezTo>
                  <a:pt x="3719" y="8589"/>
                  <a:pt x="3719" y="8589"/>
                  <a:pt x="3719" y="8589"/>
                </a:cubicBezTo>
                <a:cubicBezTo>
                  <a:pt x="4757" y="8589"/>
                  <a:pt x="4757" y="8589"/>
                  <a:pt x="4757" y="8589"/>
                </a:cubicBezTo>
                <a:cubicBezTo>
                  <a:pt x="5048" y="7417"/>
                  <a:pt x="5048" y="7417"/>
                  <a:pt x="5048" y="7417"/>
                </a:cubicBezTo>
                <a:cubicBezTo>
                  <a:pt x="5352" y="7338"/>
                  <a:pt x="5639" y="7215"/>
                  <a:pt x="5902" y="7055"/>
                </a:cubicBezTo>
                <a:cubicBezTo>
                  <a:pt x="6887" y="7718"/>
                  <a:pt x="6887" y="7718"/>
                  <a:pt x="6887" y="7718"/>
                </a:cubicBezTo>
                <a:cubicBezTo>
                  <a:pt x="7622" y="6984"/>
                  <a:pt x="7622" y="6984"/>
                  <a:pt x="7622" y="6984"/>
                </a:cubicBezTo>
                <a:cubicBezTo>
                  <a:pt x="6998" y="5949"/>
                  <a:pt x="6998" y="5949"/>
                  <a:pt x="6998" y="5949"/>
                </a:cubicBezTo>
                <a:cubicBezTo>
                  <a:pt x="7157" y="5683"/>
                  <a:pt x="7278" y="5392"/>
                  <a:pt x="7355" y="5083"/>
                </a:cubicBezTo>
                <a:lnTo>
                  <a:pt x="8588" y="4842"/>
                </a:lnTo>
                <a:close/>
                <a:moveTo>
                  <a:pt x="4273" y="6470"/>
                </a:moveTo>
                <a:cubicBezTo>
                  <a:pt x="3098" y="6470"/>
                  <a:pt x="2146" y="5518"/>
                  <a:pt x="2146" y="4343"/>
                </a:cubicBezTo>
                <a:cubicBezTo>
                  <a:pt x="2146" y="3170"/>
                  <a:pt x="3098" y="2218"/>
                  <a:pt x="4273" y="2218"/>
                </a:cubicBezTo>
                <a:cubicBezTo>
                  <a:pt x="5447" y="2218"/>
                  <a:pt x="6399" y="3170"/>
                  <a:pt x="6399" y="4343"/>
                </a:cubicBezTo>
                <a:cubicBezTo>
                  <a:pt x="6399" y="5518"/>
                  <a:pt x="5447" y="6470"/>
                  <a:pt x="4273" y="64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endParaRPr lang="en-US" dirty="0"/>
          </a:p>
        </p:txBody>
      </p:sp>
      <p:sp>
        <p:nvSpPr>
          <p:cNvPr id="9" name="文本框 8">
            <a:extLst>
              <a:ext uri="{FF2B5EF4-FFF2-40B4-BE49-F238E27FC236}">
                <a16:creationId xmlns:a16="http://schemas.microsoft.com/office/drawing/2014/main" id="{F283CDDD-FDC7-30A2-80E3-749A94B01B5A}"/>
              </a:ext>
            </a:extLst>
          </p:cNvPr>
          <p:cNvSpPr txBox="1"/>
          <p:nvPr/>
        </p:nvSpPr>
        <p:spPr>
          <a:xfrm>
            <a:off x="1960256" y="4316673"/>
            <a:ext cx="110117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特征提取</a:t>
            </a:r>
            <a:endParaRPr lang="en-US" b="1" dirty="0">
              <a:solidFill>
                <a:srgbClr val="00B050"/>
              </a:solidFill>
              <a:cs typeface="Arial" panose="020B0604020202020204" pitchFamily="34" charset="0"/>
            </a:endParaRPr>
          </a:p>
        </p:txBody>
      </p:sp>
      <p:sp>
        <p:nvSpPr>
          <p:cNvPr id="10" name="文本框 9">
            <a:extLst>
              <a:ext uri="{FF2B5EF4-FFF2-40B4-BE49-F238E27FC236}">
                <a16:creationId xmlns:a16="http://schemas.microsoft.com/office/drawing/2014/main" id="{FFDC2264-023F-717F-45A4-3464970662B5}"/>
              </a:ext>
            </a:extLst>
          </p:cNvPr>
          <p:cNvSpPr txBox="1"/>
          <p:nvPr/>
        </p:nvSpPr>
        <p:spPr>
          <a:xfrm>
            <a:off x="4091522" y="321290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代价体构建</a:t>
            </a:r>
            <a:endParaRPr lang="en-US" b="1" dirty="0">
              <a:solidFill>
                <a:srgbClr val="00B050"/>
              </a:solidFill>
              <a:cs typeface="Arial" panose="020B0604020202020204" pitchFamily="34" charset="0"/>
            </a:endParaRPr>
          </a:p>
        </p:txBody>
      </p:sp>
      <p:sp>
        <p:nvSpPr>
          <p:cNvPr id="11" name="文本框 10">
            <a:extLst>
              <a:ext uri="{FF2B5EF4-FFF2-40B4-BE49-F238E27FC236}">
                <a16:creationId xmlns:a16="http://schemas.microsoft.com/office/drawing/2014/main" id="{5DA7410B-0C43-096D-EECF-D3E2B8390480}"/>
              </a:ext>
            </a:extLst>
          </p:cNvPr>
          <p:cNvSpPr txBox="1"/>
          <p:nvPr/>
        </p:nvSpPr>
        <p:spPr>
          <a:xfrm>
            <a:off x="6380744" y="4040212"/>
            <a:ext cx="1576353"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代价体正则化</a:t>
            </a:r>
            <a:endParaRPr lang="en-US" b="1" dirty="0">
              <a:solidFill>
                <a:srgbClr val="00B050"/>
              </a:solidFill>
              <a:cs typeface="Arial" panose="020B0604020202020204" pitchFamily="34" charset="0"/>
            </a:endParaRPr>
          </a:p>
        </p:txBody>
      </p:sp>
      <p:sp>
        <p:nvSpPr>
          <p:cNvPr id="12" name="文本框 11">
            <a:extLst>
              <a:ext uri="{FF2B5EF4-FFF2-40B4-BE49-F238E27FC236}">
                <a16:creationId xmlns:a16="http://schemas.microsoft.com/office/drawing/2014/main" id="{423F067A-06A8-2044-D343-BD4859AFFA3C}"/>
              </a:ext>
            </a:extLst>
          </p:cNvPr>
          <p:cNvSpPr txBox="1"/>
          <p:nvPr/>
        </p:nvSpPr>
        <p:spPr>
          <a:xfrm>
            <a:off x="8974057" y="3892469"/>
            <a:ext cx="1409431" cy="369332"/>
          </a:xfrm>
          <a:prstGeom prst="rect">
            <a:avLst/>
          </a:prstGeom>
          <a:noFill/>
        </p:spPr>
        <p:txBody>
          <a:bodyPr wrap="square">
            <a:spAutoFit/>
          </a:bodyPr>
          <a:lstStyle/>
          <a:p>
            <a:pPr algn="ctr"/>
            <a:r>
              <a:rPr lang="zh-CN" altLang="en-US" b="1" dirty="0">
                <a:solidFill>
                  <a:srgbClr val="00B050"/>
                </a:solidFill>
                <a:cs typeface="Arial" panose="020B0604020202020204" pitchFamily="34" charset="0"/>
              </a:rPr>
              <a:t>深度估计</a:t>
            </a:r>
            <a:endParaRPr lang="en-US" b="1" dirty="0">
              <a:solidFill>
                <a:srgbClr val="00B050"/>
              </a:solidFill>
              <a:cs typeface="Arial" panose="020B0604020202020204" pitchFamily="34" charset="0"/>
            </a:endParaRPr>
          </a:p>
        </p:txBody>
      </p:sp>
    </p:spTree>
    <p:extLst>
      <p:ext uri="{BB962C8B-B14F-4D97-AF65-F5344CB8AC3E}">
        <p14:creationId xmlns:p14="http://schemas.microsoft.com/office/powerpoint/2010/main" val="1271996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think-cell data - do not delete" hidden="1">
            <a:extLst>
              <a:ext uri="{FF2B5EF4-FFF2-40B4-BE49-F238E27FC236}">
                <a16:creationId xmlns:a16="http://schemas.microsoft.com/office/drawing/2014/main" id="{5BA8D96B-C23D-06F8-FC40-9F7979D1AA8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73" imgH="476" progId="TCLayout.ActiveDocument.1">
                  <p:embed/>
                </p:oleObj>
              </mc:Choice>
              <mc:Fallback>
                <p:oleObj name="think-cell 幻灯片" r:id="rId30" imgW="473" imgH="476" progId="TCLayout.ActiveDocument.1">
                  <p:embed/>
                  <p:pic>
                    <p:nvPicPr>
                      <p:cNvPr id="57" name="think-cell data - do not delete" hidden="1">
                        <a:extLst>
                          <a:ext uri="{FF2B5EF4-FFF2-40B4-BE49-F238E27FC236}">
                            <a16:creationId xmlns:a16="http://schemas.microsoft.com/office/drawing/2014/main" id="{5BA8D96B-C23D-06F8-FC40-9F7979D1AA87}"/>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55" name="矩形 54">
            <a:hlinkClick r:id="rId32" action="ppaction://hlinksldjump"/>
            <a:extLst>
              <a:ext uri="{FF2B5EF4-FFF2-40B4-BE49-F238E27FC236}">
                <a16:creationId xmlns:a16="http://schemas.microsoft.com/office/drawing/2014/main" id="{67061DB9-D070-2B57-9146-57F1FE7AC81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54" name="矩形 53">
            <a:hlinkClick r:id="rId32" action="ppaction://hlinksldjump"/>
            <a:extLst>
              <a:ext uri="{FF2B5EF4-FFF2-40B4-BE49-F238E27FC236}">
                <a16:creationId xmlns:a16="http://schemas.microsoft.com/office/drawing/2014/main" id="{AB803784-9C74-6ECB-935E-48C28913DADB}"/>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32" action="ppaction://hlinksldjump"/>
            <a:extLst>
              <a:ext uri="{FF2B5EF4-FFF2-40B4-BE49-F238E27FC236}">
                <a16:creationId xmlns:a16="http://schemas.microsoft.com/office/drawing/2014/main" id="{A1AF1295-7C96-8D9E-4CCF-E6D02618F263}"/>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3" action="ppaction://hlinksldjump"/>
            <a:extLst>
              <a:ext uri="{FF2B5EF4-FFF2-40B4-BE49-F238E27FC236}">
                <a16:creationId xmlns:a16="http://schemas.microsoft.com/office/drawing/2014/main" id="{5222DB66-1E25-7C7B-11A4-19E21AABF0D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51" name="矩形 50">
            <a:hlinkClick r:id="rId33" action="ppaction://hlinksldjump"/>
            <a:extLst>
              <a:ext uri="{FF2B5EF4-FFF2-40B4-BE49-F238E27FC236}">
                <a16:creationId xmlns:a16="http://schemas.microsoft.com/office/drawing/2014/main" id="{FBE39A28-703A-BE5A-DC79-F45EA2BFBC87}"/>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3" action="ppaction://hlinksldjump"/>
            <a:extLst>
              <a:ext uri="{FF2B5EF4-FFF2-40B4-BE49-F238E27FC236}">
                <a16:creationId xmlns:a16="http://schemas.microsoft.com/office/drawing/2014/main" id="{23D4E99F-277A-4AAC-4477-4DB5CE50E702}"/>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4" action="ppaction://hlinksldjump"/>
            <a:extLst>
              <a:ext uri="{FF2B5EF4-FFF2-40B4-BE49-F238E27FC236}">
                <a16:creationId xmlns:a16="http://schemas.microsoft.com/office/drawing/2014/main" id="{5E6B1ADD-F644-77B3-57E0-682E0E18CF6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8" name="矩形 47">
            <a:hlinkClick r:id="rId34" action="ppaction://hlinksldjump"/>
            <a:extLst>
              <a:ext uri="{FF2B5EF4-FFF2-40B4-BE49-F238E27FC236}">
                <a16:creationId xmlns:a16="http://schemas.microsoft.com/office/drawing/2014/main" id="{171C95C2-C8BD-B71C-61B2-1AB14CE381F4}"/>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4" action="ppaction://hlinksldjump"/>
            <a:extLst>
              <a:ext uri="{FF2B5EF4-FFF2-40B4-BE49-F238E27FC236}">
                <a16:creationId xmlns:a16="http://schemas.microsoft.com/office/drawing/2014/main" id="{1F6E2504-0290-BDB5-847D-7578C81A9980}"/>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5" action="ppaction://hlinksldjump"/>
            <a:extLst>
              <a:ext uri="{FF2B5EF4-FFF2-40B4-BE49-F238E27FC236}">
                <a16:creationId xmlns:a16="http://schemas.microsoft.com/office/drawing/2014/main" id="{2D8CE032-FC6C-2CD8-3015-54574A0FCC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45" name="矩形 44">
            <a:hlinkClick r:id="rId35" action="ppaction://hlinksldjump"/>
            <a:extLst>
              <a:ext uri="{FF2B5EF4-FFF2-40B4-BE49-F238E27FC236}">
                <a16:creationId xmlns:a16="http://schemas.microsoft.com/office/drawing/2014/main" id="{AD293355-9669-0370-05DA-07ACCD54D6CB}"/>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5" action="ppaction://hlinksldjump"/>
            <a:extLst>
              <a:ext uri="{FF2B5EF4-FFF2-40B4-BE49-F238E27FC236}">
                <a16:creationId xmlns:a16="http://schemas.microsoft.com/office/drawing/2014/main" id="{79FD25B9-38C5-A123-5CC5-710B03163D97}"/>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6" action="ppaction://hlinksldjump"/>
            <a:extLst>
              <a:ext uri="{FF2B5EF4-FFF2-40B4-BE49-F238E27FC236}">
                <a16:creationId xmlns:a16="http://schemas.microsoft.com/office/drawing/2014/main" id="{44EA869E-3BD3-3A8B-C259-1B7C6691A674}"/>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2" name="矩形 41">
            <a:hlinkClick r:id="rId36" action="ppaction://hlinksldjump"/>
            <a:extLst>
              <a:ext uri="{FF2B5EF4-FFF2-40B4-BE49-F238E27FC236}">
                <a16:creationId xmlns:a16="http://schemas.microsoft.com/office/drawing/2014/main" id="{822B1BD5-45FF-4B86-27A7-B7ACC2953AEB}"/>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6" action="ppaction://hlinksldjump"/>
            <a:extLst>
              <a:ext uri="{FF2B5EF4-FFF2-40B4-BE49-F238E27FC236}">
                <a16:creationId xmlns:a16="http://schemas.microsoft.com/office/drawing/2014/main" id="{EBCD0562-6307-A488-9345-BCB434BCE1A0}"/>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7" action="ppaction://hlinksldjump"/>
            <a:extLst>
              <a:ext uri="{FF2B5EF4-FFF2-40B4-BE49-F238E27FC236}">
                <a16:creationId xmlns:a16="http://schemas.microsoft.com/office/drawing/2014/main" id="{2C85F992-FA33-0087-8B65-A11F189E7EC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9" name="矩形 38">
            <a:hlinkClick r:id="rId37" action="ppaction://hlinksldjump"/>
            <a:extLst>
              <a:ext uri="{FF2B5EF4-FFF2-40B4-BE49-F238E27FC236}">
                <a16:creationId xmlns:a16="http://schemas.microsoft.com/office/drawing/2014/main" id="{ED33B5F4-593B-4873-2646-B13F8576406D}"/>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7" action="ppaction://hlinksldjump"/>
            <a:extLst>
              <a:ext uri="{FF2B5EF4-FFF2-40B4-BE49-F238E27FC236}">
                <a16:creationId xmlns:a16="http://schemas.microsoft.com/office/drawing/2014/main" id="{111A732F-7AD2-C9C2-158E-D5CC403BC76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hlinkClick r:id="rId38" action="ppaction://hlinksldjump"/>
            <a:extLst>
              <a:ext uri="{FF2B5EF4-FFF2-40B4-BE49-F238E27FC236}">
                <a16:creationId xmlns:a16="http://schemas.microsoft.com/office/drawing/2014/main" id="{6E608581-2D2C-5A3C-E8EC-72E99EC7EFBB}"/>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6" name="矩形 35">
            <a:hlinkClick r:id="rId38" action="ppaction://hlinksldjump"/>
            <a:extLst>
              <a:ext uri="{FF2B5EF4-FFF2-40B4-BE49-F238E27FC236}">
                <a16:creationId xmlns:a16="http://schemas.microsoft.com/office/drawing/2014/main" id="{2C8B755F-1153-5A56-37BC-A84E9AA51063}"/>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5" name="矩形 34">
            <a:hlinkClick r:id="rId38" action="ppaction://hlinksldjump"/>
            <a:extLst>
              <a:ext uri="{FF2B5EF4-FFF2-40B4-BE49-F238E27FC236}">
                <a16:creationId xmlns:a16="http://schemas.microsoft.com/office/drawing/2014/main" id="{FC6EDDE3-4795-565A-830F-909907C0A6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4" name="矩形 33">
            <a:extLst>
              <a:ext uri="{FF2B5EF4-FFF2-40B4-BE49-F238E27FC236}">
                <a16:creationId xmlns:a16="http://schemas.microsoft.com/office/drawing/2014/main" id="{E1B0B155-84A6-44B1-3B84-C91EDD38441D}"/>
              </a:ext>
            </a:extLst>
          </p:cNvPr>
          <p:cNvSpPr/>
          <p:nvPr>
            <p:custDataLst>
              <p:tags r:id="rId2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39" action="ppaction://hlinksldjump"/>
            <a:extLst>
              <a:ext uri="{FF2B5EF4-FFF2-40B4-BE49-F238E27FC236}">
                <a16:creationId xmlns:a16="http://schemas.microsoft.com/office/drawing/2014/main" id="{969DBF0F-3BA8-469C-A871-1C1BE25DB110}"/>
              </a:ext>
            </a:extLst>
          </p:cNvPr>
          <p:cNvSpPr/>
          <p:nvPr>
            <p:custDataLst>
              <p:tags r:id="rId2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9" action="ppaction://hlinksldjump"/>
            <a:extLst>
              <a:ext uri="{FF2B5EF4-FFF2-40B4-BE49-F238E27FC236}">
                <a16:creationId xmlns:a16="http://schemas.microsoft.com/office/drawing/2014/main" id="{D25D10F9-B600-5DF6-0DDC-B73239E019E2}"/>
              </a:ext>
            </a:extLst>
          </p:cNvPr>
          <p:cNvSpPr/>
          <p:nvPr>
            <p:custDataLst>
              <p:tags r:id="rId26"/>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9" action="ppaction://hlinksldjump"/>
            <a:extLst>
              <a:ext uri="{FF2B5EF4-FFF2-40B4-BE49-F238E27FC236}">
                <a16:creationId xmlns:a16="http://schemas.microsoft.com/office/drawing/2014/main" id="{7A5C0951-E907-7933-AC37-47425D29D202}"/>
              </a:ext>
            </a:extLst>
          </p:cNvPr>
          <p:cNvSpPr/>
          <p:nvPr>
            <p:custDataLst>
              <p:tags r:id="rId2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D6873293-0B74-9F28-0265-835DBAF8F1BE}"/>
              </a:ext>
            </a:extLst>
          </p:cNvPr>
          <p:cNvSpPr>
            <a:spLocks noGrp="1"/>
          </p:cNvSpPr>
          <p:nvPr>
            <p:ph type="title"/>
            <p:custDataLst>
              <p:tags r:id="rId28"/>
            </p:custDataLst>
          </p:nvPr>
        </p:nvSpPr>
        <p:spPr/>
        <p:txBody>
          <a:bodyPr vert="horz"/>
          <a:lstStyle/>
          <a:p>
            <a:r>
              <a:rPr lang="en-US"/>
              <a:t>Supervised Depth Estimation</a:t>
            </a:r>
          </a:p>
        </p:txBody>
      </p:sp>
    </p:spTree>
    <p:custDataLst>
      <p:tags r:id="rId1"/>
    </p:custDataLst>
    <p:extLst>
      <p:ext uri="{BB962C8B-B14F-4D97-AF65-F5344CB8AC3E}">
        <p14:creationId xmlns:p14="http://schemas.microsoft.com/office/powerpoint/2010/main" val="501765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Feature Extraction</a:t>
            </a:r>
            <a:endParaRPr lang="en-US" dirty="0"/>
          </a:p>
        </p:txBody>
      </p:sp>
    </p:spTree>
    <p:extLst>
      <p:ext uri="{BB962C8B-B14F-4D97-AF65-F5344CB8AC3E}">
        <p14:creationId xmlns:p14="http://schemas.microsoft.com/office/powerpoint/2010/main" val="3057076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8117471-E00B-F52E-92D3-174953C5E50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54" name="矩形 53">
            <a:hlinkClick r:id="rId29" action="ppaction://hlinksldjump"/>
            <a:extLst>
              <a:ext uri="{FF2B5EF4-FFF2-40B4-BE49-F238E27FC236}">
                <a16:creationId xmlns:a16="http://schemas.microsoft.com/office/drawing/2014/main" id="{45C3A05E-3A13-1C0D-97E4-9768709C5E6A}"/>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D156833-A83F-B4E8-CF5E-ECDC50B66A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9A60F3B-DA37-C0D1-715D-C4C93554A2F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51" name="矩形 50">
            <a:hlinkClick r:id="rId30" action="ppaction://hlinksldjump"/>
            <a:extLst>
              <a:ext uri="{FF2B5EF4-FFF2-40B4-BE49-F238E27FC236}">
                <a16:creationId xmlns:a16="http://schemas.microsoft.com/office/drawing/2014/main" id="{CB9B860F-8587-949E-13EF-185BED1075E1}"/>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242C00D-3417-FD44-67F0-BDA0157A2C6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65EE2F2E-A97D-89D2-1B9A-9A411DB6A435}"/>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8" name="矩形 47">
            <a:hlinkClick r:id="rId31" action="ppaction://hlinksldjump"/>
            <a:extLst>
              <a:ext uri="{FF2B5EF4-FFF2-40B4-BE49-F238E27FC236}">
                <a16:creationId xmlns:a16="http://schemas.microsoft.com/office/drawing/2014/main" id="{E25A514B-7846-37AD-DCB9-4AF808A5D25D}"/>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D8B5D157-6B8D-AA52-3781-BDC6BBD8A33F}"/>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E3D798E9-FF59-CF6B-48EB-725CD69F8BDD}"/>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45" name="矩形 44">
            <a:hlinkClick r:id="rId32" action="ppaction://hlinksldjump"/>
            <a:extLst>
              <a:ext uri="{FF2B5EF4-FFF2-40B4-BE49-F238E27FC236}">
                <a16:creationId xmlns:a16="http://schemas.microsoft.com/office/drawing/2014/main" id="{7593999F-D618-7E3D-4CD5-A9562A4FBCAA}"/>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2103129C-58E9-974D-19B5-DF3596C55C9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73800ABB-6101-12A8-DE09-B7E5A4DC9BB4}"/>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2" name="矩形 41">
            <a:hlinkClick r:id="rId33" action="ppaction://hlinksldjump"/>
            <a:extLst>
              <a:ext uri="{FF2B5EF4-FFF2-40B4-BE49-F238E27FC236}">
                <a16:creationId xmlns:a16="http://schemas.microsoft.com/office/drawing/2014/main" id="{1FB9E4EB-4945-D84D-CF3D-4EF6A9BF0CA4}"/>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3ADBC3C1-C06A-9BF7-8C14-19026945A904}"/>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hlinkClick r:id="rId34" action="ppaction://hlinksldjump"/>
            <a:extLst>
              <a:ext uri="{FF2B5EF4-FFF2-40B4-BE49-F238E27FC236}">
                <a16:creationId xmlns:a16="http://schemas.microsoft.com/office/drawing/2014/main" id="{AAB4A6EA-A991-0255-948A-B61A918D38B2}"/>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9" name="矩形 38">
            <a:hlinkClick r:id="rId34" action="ppaction://hlinksldjump"/>
            <a:extLst>
              <a:ext uri="{FF2B5EF4-FFF2-40B4-BE49-F238E27FC236}">
                <a16:creationId xmlns:a16="http://schemas.microsoft.com/office/drawing/2014/main" id="{D08F14D0-BE3D-F1FF-9810-F7EEB0E54A2F}"/>
              </a:ext>
            </a:extLst>
          </p:cNvPr>
          <p:cNvSpPr/>
          <p:nvPr>
            <p:custDataLst>
              <p:tags r:id="rId18"/>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8" name="矩形 37">
            <a:hlinkClick r:id="rId34" action="ppaction://hlinksldjump"/>
            <a:extLst>
              <a:ext uri="{FF2B5EF4-FFF2-40B4-BE49-F238E27FC236}">
                <a16:creationId xmlns:a16="http://schemas.microsoft.com/office/drawing/2014/main" id="{1BF6C11F-A7D5-CDA6-28F7-59D19296A57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7" name="矩形 36">
            <a:extLst>
              <a:ext uri="{FF2B5EF4-FFF2-40B4-BE49-F238E27FC236}">
                <a16:creationId xmlns:a16="http://schemas.microsoft.com/office/drawing/2014/main" id="{CBB12BF2-122B-66AD-9F92-2E331BF7C678}"/>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35" action="ppaction://hlinksldjump"/>
            <a:extLst>
              <a:ext uri="{FF2B5EF4-FFF2-40B4-BE49-F238E27FC236}">
                <a16:creationId xmlns:a16="http://schemas.microsoft.com/office/drawing/2014/main" id="{A54D6254-05A2-24D3-0E13-E8FCEF345F4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C0D79474-6051-500E-E4F6-7C174FDD67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CFF1D00F-256A-B7B4-5FF2-B0EEEBB94B1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FAD865E9-E54D-7E75-FA3D-F1A08C73115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74D54A17-98FB-CEE6-0FE1-E73E1624E10E}"/>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8C66C78B-DBC4-2112-0863-6507B811753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0F4922AD-6318-DEC6-EA1D-9E9CFE32B354}"/>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5715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62756AF3-E7C7-A530-4BB5-8D45B91C097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42" name="矩形 41">
            <a:hlinkClick r:id="rId23" action="ppaction://hlinksldjump"/>
            <a:extLst>
              <a:ext uri="{FF2B5EF4-FFF2-40B4-BE49-F238E27FC236}">
                <a16:creationId xmlns:a16="http://schemas.microsoft.com/office/drawing/2014/main" id="{CF4EF452-DD47-CD95-2743-28D2722A1172}"/>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CD86B3A3-5110-DFC0-FA2D-FBFD3EA7078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9E9D60C9-5992-A3F8-4932-7FDB7B19DC54}"/>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39" name="矩形 38">
            <a:hlinkClick r:id="rId24" action="ppaction://hlinksldjump"/>
            <a:extLst>
              <a:ext uri="{FF2B5EF4-FFF2-40B4-BE49-F238E27FC236}">
                <a16:creationId xmlns:a16="http://schemas.microsoft.com/office/drawing/2014/main" id="{9E37290C-2FCB-C7F2-9C7A-A4F97B111F70}"/>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E7783716-0FBD-B835-2355-67C66D779853}"/>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hlinkClick r:id="rId25" action="ppaction://hlinksldjump"/>
            <a:extLst>
              <a:ext uri="{FF2B5EF4-FFF2-40B4-BE49-F238E27FC236}">
                <a16:creationId xmlns:a16="http://schemas.microsoft.com/office/drawing/2014/main" id="{A26CF485-9DE8-F6F1-10C3-5EB493E937E1}"/>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6" name="矩形 35">
            <a:hlinkClick r:id="rId25" action="ppaction://hlinksldjump"/>
            <a:extLst>
              <a:ext uri="{FF2B5EF4-FFF2-40B4-BE49-F238E27FC236}">
                <a16:creationId xmlns:a16="http://schemas.microsoft.com/office/drawing/2014/main" id="{65E76FB0-AC35-5FC5-F361-2C0DD9C7B498}"/>
              </a:ext>
            </a:extLst>
          </p:cNvPr>
          <p:cNvSpPr/>
          <p:nvPr>
            <p:custDataLst>
              <p:tags r:id="rId9"/>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5" name="矩形 34">
            <a:hlinkClick r:id="rId25" action="ppaction://hlinksldjump"/>
            <a:extLst>
              <a:ext uri="{FF2B5EF4-FFF2-40B4-BE49-F238E27FC236}">
                <a16:creationId xmlns:a16="http://schemas.microsoft.com/office/drawing/2014/main" id="{CC8AD87C-1A46-7062-E245-DB05448FA939}"/>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4" name="矩形 33">
            <a:hlinkClick r:id="rId26" action="ppaction://hlinksldjump"/>
            <a:extLst>
              <a:ext uri="{FF2B5EF4-FFF2-40B4-BE49-F238E27FC236}">
                <a16:creationId xmlns:a16="http://schemas.microsoft.com/office/drawing/2014/main" id="{5901A3AC-B510-D18E-4A82-238E36EB57E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3" name="矩形 32">
            <a:hlinkClick r:id="rId26" action="ppaction://hlinksldjump"/>
            <a:extLst>
              <a:ext uri="{FF2B5EF4-FFF2-40B4-BE49-F238E27FC236}">
                <a16:creationId xmlns:a16="http://schemas.microsoft.com/office/drawing/2014/main" id="{122978CF-4F87-1129-3D7A-462312B4F9FF}"/>
              </a:ext>
            </a:extLst>
          </p:cNvPr>
          <p:cNvSpPr/>
          <p:nvPr>
            <p:custDataLst>
              <p:tags r:id="rId12"/>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2" name="矩形 31">
            <a:hlinkClick r:id="rId26" action="ppaction://hlinksldjump"/>
            <a:extLst>
              <a:ext uri="{FF2B5EF4-FFF2-40B4-BE49-F238E27FC236}">
                <a16:creationId xmlns:a16="http://schemas.microsoft.com/office/drawing/2014/main" id="{41399768-84C6-A710-BD79-C5D7F20D7A7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1" name="矩形 30">
            <a:hlinkClick r:id="rId27" action="ppaction://hlinksldjump"/>
            <a:extLst>
              <a:ext uri="{FF2B5EF4-FFF2-40B4-BE49-F238E27FC236}">
                <a16:creationId xmlns:a16="http://schemas.microsoft.com/office/drawing/2014/main" id="{8B6851C8-230B-ED0C-E158-9E29DF2C1483}"/>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0" name="矩形 29">
            <a:hlinkClick r:id="rId27" action="ppaction://hlinksldjump"/>
            <a:extLst>
              <a:ext uri="{FF2B5EF4-FFF2-40B4-BE49-F238E27FC236}">
                <a16:creationId xmlns:a16="http://schemas.microsoft.com/office/drawing/2014/main" id="{0B207D18-96CD-C3DD-F610-03DCB07FCB4B}"/>
              </a:ext>
            </a:extLst>
          </p:cNvPr>
          <p:cNvSpPr/>
          <p:nvPr>
            <p:custDataLst>
              <p:tags r:id="rId15"/>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9" name="矩形 28">
            <a:hlinkClick r:id="rId27" action="ppaction://hlinksldjump"/>
            <a:extLst>
              <a:ext uri="{FF2B5EF4-FFF2-40B4-BE49-F238E27FC236}">
                <a16:creationId xmlns:a16="http://schemas.microsoft.com/office/drawing/2014/main" id="{59BAD25A-71FA-7C92-E6DF-1D640DD19424}"/>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8" name="矩形 27">
            <a:extLst>
              <a:ext uri="{FF2B5EF4-FFF2-40B4-BE49-F238E27FC236}">
                <a16:creationId xmlns:a16="http://schemas.microsoft.com/office/drawing/2014/main" id="{F3F095ED-493C-E8C4-0085-D2A01230EEA2}"/>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8" action="ppaction://hlinksldjump"/>
            <a:extLst>
              <a:ext uri="{FF2B5EF4-FFF2-40B4-BE49-F238E27FC236}">
                <a16:creationId xmlns:a16="http://schemas.microsoft.com/office/drawing/2014/main" id="{DBC6F9BC-7D7C-B1D5-2BEB-7D12F231519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C86A2EEE-52E3-2CAB-ABC4-C7357C0F46B2}"/>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7A4A3038-5ABD-F1A7-ED24-7E256704F39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C1DCEFC8-010D-AD03-6197-211D0B61D355}"/>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a:t>
            </a:r>
            <a:endParaRPr lang="en-US" dirty="0"/>
          </a:p>
        </p:txBody>
      </p:sp>
    </p:spTree>
    <p:extLst>
      <p:ext uri="{BB962C8B-B14F-4D97-AF65-F5344CB8AC3E}">
        <p14:creationId xmlns:p14="http://schemas.microsoft.com/office/powerpoint/2010/main" val="3989389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Construction—Online MVS</a:t>
            </a:r>
            <a:endParaRPr lang="en-US" dirty="0"/>
          </a:p>
        </p:txBody>
      </p:sp>
    </p:spTree>
    <p:extLst>
      <p:ext uri="{BB962C8B-B14F-4D97-AF65-F5344CB8AC3E}">
        <p14:creationId xmlns:p14="http://schemas.microsoft.com/office/powerpoint/2010/main" val="3317028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Construction—Offline MVS</a:t>
            </a:r>
            <a:endParaRPr lang="en-US" dirty="0"/>
          </a:p>
        </p:txBody>
      </p:sp>
    </p:spTree>
    <p:extLst>
      <p:ext uri="{BB962C8B-B14F-4D97-AF65-F5344CB8AC3E}">
        <p14:creationId xmlns:p14="http://schemas.microsoft.com/office/powerpoint/2010/main" val="1481292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9E80E53-E1C9-7237-0ADA-7EF92A088906}"/>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54" name="矩形 53">
            <a:hlinkClick r:id="rId29" action="ppaction://hlinksldjump"/>
            <a:extLst>
              <a:ext uri="{FF2B5EF4-FFF2-40B4-BE49-F238E27FC236}">
                <a16:creationId xmlns:a16="http://schemas.microsoft.com/office/drawing/2014/main" id="{45CE3C82-1351-9B61-CB00-51A6CA23697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031C0F4E-36F4-029B-B117-089F401B6424}"/>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4C138926-2A12-7E8E-90D9-C3F70C305C7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51" name="矩形 50">
            <a:hlinkClick r:id="rId30" action="ppaction://hlinksldjump"/>
            <a:extLst>
              <a:ext uri="{FF2B5EF4-FFF2-40B4-BE49-F238E27FC236}">
                <a16:creationId xmlns:a16="http://schemas.microsoft.com/office/drawing/2014/main" id="{BB806BDD-98F4-36E8-327A-5A54DCC56AF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6A5A9348-9117-BBF8-3506-8D44616E33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4911B5A-5C65-6979-8DB6-FD8F700A33CE}"/>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8" name="矩形 47">
            <a:hlinkClick r:id="rId31" action="ppaction://hlinksldjump"/>
            <a:extLst>
              <a:ext uri="{FF2B5EF4-FFF2-40B4-BE49-F238E27FC236}">
                <a16:creationId xmlns:a16="http://schemas.microsoft.com/office/drawing/2014/main" id="{BC59CB37-F47B-8F9E-D3A3-951D5D41BF8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F4D3F77D-F5BF-CD42-32FE-8639D380EEA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B19D0350-0E23-E736-9F26-89F0609D3996}"/>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45" name="矩形 44">
            <a:hlinkClick r:id="rId32" action="ppaction://hlinksldjump"/>
            <a:extLst>
              <a:ext uri="{FF2B5EF4-FFF2-40B4-BE49-F238E27FC236}">
                <a16:creationId xmlns:a16="http://schemas.microsoft.com/office/drawing/2014/main" id="{51149E25-11AE-7E03-CD38-BFC8359A0918}"/>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49318E63-34AE-9729-7D1E-89794C46DE14}"/>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hlinkClick r:id="rId33" action="ppaction://hlinksldjump"/>
            <a:extLst>
              <a:ext uri="{FF2B5EF4-FFF2-40B4-BE49-F238E27FC236}">
                <a16:creationId xmlns:a16="http://schemas.microsoft.com/office/drawing/2014/main" id="{0ABCA125-F9D9-A166-9FB9-361755D7880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2" name="矩形 41">
            <a:hlinkClick r:id="rId33" action="ppaction://hlinksldjump"/>
            <a:extLst>
              <a:ext uri="{FF2B5EF4-FFF2-40B4-BE49-F238E27FC236}">
                <a16:creationId xmlns:a16="http://schemas.microsoft.com/office/drawing/2014/main" id="{F95D2B61-83E2-4CEF-7367-ADE380F1A48E}"/>
              </a:ext>
            </a:extLst>
          </p:cNvPr>
          <p:cNvSpPr/>
          <p:nvPr>
            <p:custDataLst>
              <p:tags r:id="rId15"/>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1" name="矩形 40">
            <a:hlinkClick r:id="rId33" action="ppaction://hlinksldjump"/>
            <a:extLst>
              <a:ext uri="{FF2B5EF4-FFF2-40B4-BE49-F238E27FC236}">
                <a16:creationId xmlns:a16="http://schemas.microsoft.com/office/drawing/2014/main" id="{5ED6A968-D76A-00D4-BB2D-F0A73BD8BCE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0" name="矩形 39">
            <a:extLst>
              <a:ext uri="{FF2B5EF4-FFF2-40B4-BE49-F238E27FC236}">
                <a16:creationId xmlns:a16="http://schemas.microsoft.com/office/drawing/2014/main" id="{FD419223-C255-C6C2-DEE1-4C482C85DF3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34" action="ppaction://hlinksldjump"/>
            <a:extLst>
              <a:ext uri="{FF2B5EF4-FFF2-40B4-BE49-F238E27FC236}">
                <a16:creationId xmlns:a16="http://schemas.microsoft.com/office/drawing/2014/main" id="{93AE41CE-6733-9F61-4FBF-EEE0F91A643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35C824FC-02B2-EDDC-7AAE-2C9E517AE05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447829D-F615-EDE0-7836-AAF9FB05630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58C5969-B002-21FC-F7B5-AAAF489080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B967AD31-DCDA-336B-0107-D86034142F9A}"/>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29E3EC80-D7B3-A87E-D143-8F6C661670D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E72EB74F-A180-1CAD-9E96-9C94F617930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98281563-9465-356A-ED78-98640F00E5F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7DD3300-D506-68F1-6723-C87606B3A0D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8B50CAA-4E96-EF8E-AA91-942873FE451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56357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a:t>
            </a:r>
            <a:endParaRPr lang="en-US" dirty="0"/>
          </a:p>
        </p:txBody>
      </p:sp>
    </p:spTree>
    <p:extLst>
      <p:ext uri="{BB962C8B-B14F-4D97-AF65-F5344CB8AC3E}">
        <p14:creationId xmlns:p14="http://schemas.microsoft.com/office/powerpoint/2010/main" val="3594725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Regularization—Online MVS</a:t>
            </a:r>
            <a:endParaRPr lang="en-US" dirty="0"/>
          </a:p>
        </p:txBody>
      </p:sp>
    </p:spTree>
    <p:extLst>
      <p:ext uri="{BB962C8B-B14F-4D97-AF65-F5344CB8AC3E}">
        <p14:creationId xmlns:p14="http://schemas.microsoft.com/office/powerpoint/2010/main" val="1178195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Cost Volume Regularization—Offline MVS</a:t>
            </a:r>
            <a:endParaRPr lang="en-US" dirty="0"/>
          </a:p>
        </p:txBody>
      </p:sp>
    </p:spTree>
    <p:extLst>
      <p:ext uri="{BB962C8B-B14F-4D97-AF65-F5344CB8AC3E}">
        <p14:creationId xmlns:p14="http://schemas.microsoft.com/office/powerpoint/2010/main" val="943843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8740061D-0ECF-38F6-269D-1960B225333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54" name="矩形 53">
            <a:hlinkClick r:id="rId29" action="ppaction://hlinksldjump"/>
            <a:extLst>
              <a:ext uri="{FF2B5EF4-FFF2-40B4-BE49-F238E27FC236}">
                <a16:creationId xmlns:a16="http://schemas.microsoft.com/office/drawing/2014/main" id="{3619110B-0A51-3F57-11D7-1509424B456D}"/>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16FF817B-F7C4-C81C-E4D8-015C629116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DEB62441-1F38-E8A3-13A3-C9B99F896A1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51" name="矩形 50">
            <a:hlinkClick r:id="rId30" action="ppaction://hlinksldjump"/>
            <a:extLst>
              <a:ext uri="{FF2B5EF4-FFF2-40B4-BE49-F238E27FC236}">
                <a16:creationId xmlns:a16="http://schemas.microsoft.com/office/drawing/2014/main" id="{7F6DAEA6-6B97-2869-163A-D9F4404784C2}"/>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585FFF6A-6DE8-3962-8308-7C7305001238}"/>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F07CE760-2FBF-D6FE-087A-404D0D918BD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8" name="矩形 47">
            <a:hlinkClick r:id="rId31" action="ppaction://hlinksldjump"/>
            <a:extLst>
              <a:ext uri="{FF2B5EF4-FFF2-40B4-BE49-F238E27FC236}">
                <a16:creationId xmlns:a16="http://schemas.microsoft.com/office/drawing/2014/main" id="{630736D0-F179-C5BB-A210-6964B93C3A6F}"/>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761564E5-F4A6-6962-7844-1C87AAABDCD0}"/>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hlinkClick r:id="rId32" action="ppaction://hlinksldjump"/>
            <a:extLst>
              <a:ext uri="{FF2B5EF4-FFF2-40B4-BE49-F238E27FC236}">
                <a16:creationId xmlns:a16="http://schemas.microsoft.com/office/drawing/2014/main" id="{651A007A-9271-91F5-7CDB-F83C0EE2F995}"/>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45" name="矩形 44">
            <a:hlinkClick r:id="rId32" action="ppaction://hlinksldjump"/>
            <a:extLst>
              <a:ext uri="{FF2B5EF4-FFF2-40B4-BE49-F238E27FC236}">
                <a16:creationId xmlns:a16="http://schemas.microsoft.com/office/drawing/2014/main" id="{D3D9A894-2962-A3B6-1A11-3E7E35D1865B}"/>
              </a:ext>
            </a:extLst>
          </p:cNvPr>
          <p:cNvSpPr/>
          <p:nvPr>
            <p:custDataLst>
              <p:tags r:id="rId12"/>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4" name="矩形 43">
            <a:hlinkClick r:id="rId32" action="ppaction://hlinksldjump"/>
            <a:extLst>
              <a:ext uri="{FF2B5EF4-FFF2-40B4-BE49-F238E27FC236}">
                <a16:creationId xmlns:a16="http://schemas.microsoft.com/office/drawing/2014/main" id="{30EE743A-8008-A93F-A972-1626F732AC2D}"/>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3" name="矩形 42">
            <a:extLst>
              <a:ext uri="{FF2B5EF4-FFF2-40B4-BE49-F238E27FC236}">
                <a16:creationId xmlns:a16="http://schemas.microsoft.com/office/drawing/2014/main" id="{B4EAFB10-06A4-C6DF-DA2C-50DB7B36DDF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2" name="矩形 41">
            <a:hlinkClick r:id="rId33" action="ppaction://hlinksldjump"/>
            <a:extLst>
              <a:ext uri="{FF2B5EF4-FFF2-40B4-BE49-F238E27FC236}">
                <a16:creationId xmlns:a16="http://schemas.microsoft.com/office/drawing/2014/main" id="{AE4C18A1-2583-2E46-6332-CC330E3AB87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1" name="矩形 40">
            <a:hlinkClick r:id="rId33" action="ppaction://hlinksldjump"/>
            <a:extLst>
              <a:ext uri="{FF2B5EF4-FFF2-40B4-BE49-F238E27FC236}">
                <a16:creationId xmlns:a16="http://schemas.microsoft.com/office/drawing/2014/main" id="{0CCC628D-A144-7994-D566-31D8BCE08C58}"/>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A4B4E1FB-6FFF-971E-346C-AC52ADE4E39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A74A32E8-F2A3-42B4-B4A9-07B2D2BED76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A94EF285-4721-69FE-DE20-E5BF6AC33A66}"/>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F9363EBB-6DB7-1D85-161C-1E5D73BFB85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29762E55-2BDD-8EE4-D5EC-8E1169004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603608AD-DC74-0359-EDC0-4FBAEEA7969C}"/>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1FC977A1-CA26-E981-BE25-00DA5523B3E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50C50DB2-2FE4-8B0B-C1AA-D69F8450132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A74C9EE4-8BCC-9B8A-0743-8DBDD612DF25}"/>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CE5E0F0A-DF81-1DDB-2CBA-25B9AB71CFE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38EEA827-3122-C851-8FC7-CB87B737D6D1}"/>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2144924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Iterative Update</a:t>
            </a:r>
            <a:endParaRPr lang="en-US" dirty="0"/>
          </a:p>
        </p:txBody>
      </p:sp>
    </p:spTree>
    <p:extLst>
      <p:ext uri="{BB962C8B-B14F-4D97-AF65-F5344CB8AC3E}">
        <p14:creationId xmlns:p14="http://schemas.microsoft.com/office/powerpoint/2010/main" val="3730370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98A92372-6DE5-083B-8497-19D4077B4B9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54" name="矩形 53">
            <a:hlinkClick r:id="rId29" action="ppaction://hlinksldjump"/>
            <a:extLst>
              <a:ext uri="{FF2B5EF4-FFF2-40B4-BE49-F238E27FC236}">
                <a16:creationId xmlns:a16="http://schemas.microsoft.com/office/drawing/2014/main" id="{4FFDB138-8AAC-3A7D-60F9-FA7E7101CA66}"/>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5CC8C642-114B-3C63-384E-44B0EEB6B6CB}"/>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AB0A9131-C413-2186-38CB-CA7C9F1A9EA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51" name="矩形 50">
            <a:hlinkClick r:id="rId30" action="ppaction://hlinksldjump"/>
            <a:extLst>
              <a:ext uri="{FF2B5EF4-FFF2-40B4-BE49-F238E27FC236}">
                <a16:creationId xmlns:a16="http://schemas.microsoft.com/office/drawing/2014/main" id="{37F7FDEE-C83F-5B06-30DA-F2DA9E1DDF20}"/>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4D84DBB4-B94D-1B31-9823-9AA0B98FE58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hlinkClick r:id="rId31" action="ppaction://hlinksldjump"/>
            <a:extLst>
              <a:ext uri="{FF2B5EF4-FFF2-40B4-BE49-F238E27FC236}">
                <a16:creationId xmlns:a16="http://schemas.microsoft.com/office/drawing/2014/main" id="{4D9C1112-E5FF-742B-1E5A-FEBEFACB49B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8" name="矩形 47">
            <a:hlinkClick r:id="rId31" action="ppaction://hlinksldjump"/>
            <a:extLst>
              <a:ext uri="{FF2B5EF4-FFF2-40B4-BE49-F238E27FC236}">
                <a16:creationId xmlns:a16="http://schemas.microsoft.com/office/drawing/2014/main" id="{81CC55DE-5A10-59E0-2509-AC5FBAB53B20}"/>
              </a:ext>
            </a:extLst>
          </p:cNvPr>
          <p:cNvSpPr/>
          <p:nvPr>
            <p:custDataLst>
              <p:tags r:id="rId9"/>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7" name="矩形 46">
            <a:hlinkClick r:id="rId31" action="ppaction://hlinksldjump"/>
            <a:extLst>
              <a:ext uri="{FF2B5EF4-FFF2-40B4-BE49-F238E27FC236}">
                <a16:creationId xmlns:a16="http://schemas.microsoft.com/office/drawing/2014/main" id="{3E6BD353-64B7-196B-D435-F4771A131E4A}"/>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6" name="矩形 45">
            <a:extLst>
              <a:ext uri="{FF2B5EF4-FFF2-40B4-BE49-F238E27FC236}">
                <a16:creationId xmlns:a16="http://schemas.microsoft.com/office/drawing/2014/main" id="{AB34EB8D-4B69-FE7F-73C7-E3EDA4026758}"/>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34627B07-CA60-8A57-695E-D458E9BDB3D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44" name="矩形 43">
            <a:hlinkClick r:id="rId32" action="ppaction://hlinksldjump"/>
            <a:extLst>
              <a:ext uri="{FF2B5EF4-FFF2-40B4-BE49-F238E27FC236}">
                <a16:creationId xmlns:a16="http://schemas.microsoft.com/office/drawing/2014/main" id="{04414283-51BD-43A6-9BE1-DBCBFAA047C0}"/>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9FE4C25A-BCC2-C8D5-0E37-5CE6B9D9D69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BC066C17-387B-788C-7C92-2A5F4E99410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1" name="矩形 40">
            <a:hlinkClick r:id="rId33" action="ppaction://hlinksldjump"/>
            <a:extLst>
              <a:ext uri="{FF2B5EF4-FFF2-40B4-BE49-F238E27FC236}">
                <a16:creationId xmlns:a16="http://schemas.microsoft.com/office/drawing/2014/main" id="{FA51E0E4-02EF-8440-13E5-257CAF2EA514}"/>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105111D4-6DD4-038E-0FA2-A9A1EC1EC76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676C0D1E-0506-EAF6-1DB7-42DCC5BA61C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B9E9EA44-9112-FC57-7341-381C2DFB1BC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8E150339-D9A8-B6F7-320D-CC70772953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B38B4E5F-2C8C-57F7-2B85-64552E789E5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8241324F-2BE3-8600-1E29-5F9EDA172E98}"/>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6A0BD9E1-F39A-3B3A-0333-1BD1159CA0C6}"/>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4EEF4843-9E7C-A2D4-CF9B-297386D0327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60684F24-E3E5-626D-5C0B-5FE93EE0BD77}"/>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BB55325B-EFC9-D618-C45A-C04A2017F3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7D69C1A5-A1F4-044C-39F2-236C1EB796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4340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697953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descr="双目视觉原理,双目视觉,双目视觉测量_大山谷图库">
            <a:extLst>
              <a:ext uri="{FF2B5EF4-FFF2-40B4-BE49-F238E27FC236}">
                <a16:creationId xmlns:a16="http://schemas.microsoft.com/office/drawing/2014/main" id="{A243E062-7031-FFBD-9517-5EBD89460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380" y="0"/>
            <a:ext cx="980524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ACD99E0A-4F4F-0A32-A172-C809629FDFC0}"/>
              </a:ext>
            </a:extLst>
          </p:cNvPr>
          <p:cNvSpPr>
            <a:spLocks noGrp="1"/>
          </p:cNvSpPr>
          <p:nvPr>
            <p:ph type="title"/>
          </p:nvPr>
        </p:nvSpPr>
        <p:spPr>
          <a:xfrm>
            <a:off x="838200" y="171397"/>
            <a:ext cx="10515600" cy="1325563"/>
          </a:xfrm>
        </p:spPr>
        <p:txBody>
          <a:bodyPr vert="horz"/>
          <a:lstStyle/>
          <a:p>
            <a:r>
              <a:rPr lang="en-US" altLang="zh-CN" dirty="0"/>
              <a:t>Binocular Vision</a:t>
            </a:r>
            <a:endParaRPr lang="en-US" dirty="0"/>
          </a:p>
        </p:txBody>
      </p:sp>
    </p:spTree>
    <p:extLst>
      <p:ext uri="{BB962C8B-B14F-4D97-AF65-F5344CB8AC3E}">
        <p14:creationId xmlns:p14="http://schemas.microsoft.com/office/powerpoint/2010/main" val="3852867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Estimation—Online MVS</a:t>
            </a:r>
            <a:endParaRPr lang="en-US" dirty="0"/>
          </a:p>
        </p:txBody>
      </p:sp>
    </p:spTree>
    <p:extLst>
      <p:ext uri="{BB962C8B-B14F-4D97-AF65-F5344CB8AC3E}">
        <p14:creationId xmlns:p14="http://schemas.microsoft.com/office/powerpoint/2010/main" val="3513497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Estimation—Offline MVS</a:t>
            </a:r>
            <a:endParaRPr lang="en-US" dirty="0"/>
          </a:p>
        </p:txBody>
      </p:sp>
    </p:spTree>
    <p:extLst>
      <p:ext uri="{BB962C8B-B14F-4D97-AF65-F5344CB8AC3E}">
        <p14:creationId xmlns:p14="http://schemas.microsoft.com/office/powerpoint/2010/main" val="1428897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7F197FCB-5AC6-6DE5-59FC-F7C1A9AC241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54" name="矩形 53">
            <a:hlinkClick r:id="rId29" action="ppaction://hlinksldjump"/>
            <a:extLst>
              <a:ext uri="{FF2B5EF4-FFF2-40B4-BE49-F238E27FC236}">
                <a16:creationId xmlns:a16="http://schemas.microsoft.com/office/drawing/2014/main" id="{24B73BD8-52F8-B2C9-EE89-FE17AB2FA618}"/>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FA1397C0-3885-5A39-9B42-EFC405C6C0F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hlinkClick r:id="rId30" action="ppaction://hlinksldjump"/>
            <a:extLst>
              <a:ext uri="{FF2B5EF4-FFF2-40B4-BE49-F238E27FC236}">
                <a16:creationId xmlns:a16="http://schemas.microsoft.com/office/drawing/2014/main" id="{B56640A4-B6C9-9EBD-5FE4-3C3A5E46FB91}"/>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51" name="矩形 50">
            <a:hlinkClick r:id="rId30" action="ppaction://hlinksldjump"/>
            <a:extLst>
              <a:ext uri="{FF2B5EF4-FFF2-40B4-BE49-F238E27FC236}">
                <a16:creationId xmlns:a16="http://schemas.microsoft.com/office/drawing/2014/main" id="{1A22927D-EC85-3A58-8C5D-08C53F2ED094}"/>
              </a:ext>
            </a:extLst>
          </p:cNvPr>
          <p:cNvSpPr/>
          <p:nvPr>
            <p:custDataLst>
              <p:tags r:id="rId6"/>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50" name="矩形 49">
            <a:hlinkClick r:id="rId30" action="ppaction://hlinksldjump"/>
            <a:extLst>
              <a:ext uri="{FF2B5EF4-FFF2-40B4-BE49-F238E27FC236}">
                <a16:creationId xmlns:a16="http://schemas.microsoft.com/office/drawing/2014/main" id="{C0134D01-BA49-9393-8D75-041B167A716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9" name="矩形 48">
            <a:extLst>
              <a:ext uri="{FF2B5EF4-FFF2-40B4-BE49-F238E27FC236}">
                <a16:creationId xmlns:a16="http://schemas.microsoft.com/office/drawing/2014/main" id="{26B96361-8783-C6B3-E966-37E13168FB1E}"/>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8" name="矩形 47">
            <a:hlinkClick r:id="rId31" action="ppaction://hlinksldjump"/>
            <a:extLst>
              <a:ext uri="{FF2B5EF4-FFF2-40B4-BE49-F238E27FC236}">
                <a16:creationId xmlns:a16="http://schemas.microsoft.com/office/drawing/2014/main" id="{7FAC8EDF-D021-0D9F-8782-4C59C8E607C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7" name="矩形 46">
            <a:hlinkClick r:id="rId31" action="ppaction://hlinksldjump"/>
            <a:extLst>
              <a:ext uri="{FF2B5EF4-FFF2-40B4-BE49-F238E27FC236}">
                <a16:creationId xmlns:a16="http://schemas.microsoft.com/office/drawing/2014/main" id="{96C8C9BF-1D75-8ACA-A7A5-BD82CADED1D1}"/>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A95682C2-997D-4A0F-C6EC-443E4182FF21}"/>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968F9350-8BE3-70B3-779F-937BE769A37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44" name="矩形 43">
            <a:hlinkClick r:id="rId32" action="ppaction://hlinksldjump"/>
            <a:extLst>
              <a:ext uri="{FF2B5EF4-FFF2-40B4-BE49-F238E27FC236}">
                <a16:creationId xmlns:a16="http://schemas.microsoft.com/office/drawing/2014/main" id="{D4756B7B-15B0-72EA-B450-BDFB0C1AA109}"/>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B9CC1907-1B8C-6317-1E11-24F698681D9A}"/>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65B67BF1-D4B6-3D01-4B29-B8916F12CDE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1" name="矩形 40">
            <a:hlinkClick r:id="rId33" action="ppaction://hlinksldjump"/>
            <a:extLst>
              <a:ext uri="{FF2B5EF4-FFF2-40B4-BE49-F238E27FC236}">
                <a16:creationId xmlns:a16="http://schemas.microsoft.com/office/drawing/2014/main" id="{20520414-E1C1-435B-8B8B-431C4FAB1489}"/>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2B04FF13-4B79-EA90-2F0A-1ED2624A7B8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723DD73-4BC6-489F-F586-D463F8707F2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C23BFC09-560E-A074-53AE-3FA2D6B59FD0}"/>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662891D8-46F0-15D9-E4F7-F55C8A2E7E9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AA202687-9AFA-4CC6-7DA5-348964016FD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DAC5F2BC-7858-B01A-D985-1CEEE3C033C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94A3A3B6-2222-FFA2-8DD2-E0F57C77989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DFCF5306-4EC4-1C66-634E-3CCD972097F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E01A7433-DA6D-2448-424A-29BEAEBE39E4}"/>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FDBD4BF4-CADE-4851-DB75-FE570DF692B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29CF3181-F6B1-D31E-FD02-0341C53A5DFE}"/>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670440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Depth Refinement</a:t>
            </a:r>
            <a:endParaRPr lang="en-US" dirty="0"/>
          </a:p>
        </p:txBody>
      </p:sp>
    </p:spTree>
    <p:extLst>
      <p:ext uri="{BB962C8B-B14F-4D97-AF65-F5344CB8AC3E}">
        <p14:creationId xmlns:p14="http://schemas.microsoft.com/office/powerpoint/2010/main" val="2458231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C651757A-F42A-912B-6596-B2A298950014}"/>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54" name="矩形 53">
            <a:hlinkClick r:id="rId29" action="ppaction://hlinksldjump"/>
            <a:extLst>
              <a:ext uri="{FF2B5EF4-FFF2-40B4-BE49-F238E27FC236}">
                <a16:creationId xmlns:a16="http://schemas.microsoft.com/office/drawing/2014/main" id="{8C21F5C2-4FCD-2BB5-5AA4-7962E889CB62}"/>
              </a:ext>
            </a:extLst>
          </p:cNvPr>
          <p:cNvSpPr/>
          <p:nvPr>
            <p:custDataLst>
              <p:tags r:id="rId3"/>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3" name="矩形 52">
            <a:hlinkClick r:id="rId29" action="ppaction://hlinksldjump"/>
            <a:extLst>
              <a:ext uri="{FF2B5EF4-FFF2-40B4-BE49-F238E27FC236}">
                <a16:creationId xmlns:a16="http://schemas.microsoft.com/office/drawing/2014/main" id="{ED63E0BA-7FFE-FA0D-C7A0-F382CADAED0C}"/>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2" name="矩形 51">
            <a:extLst>
              <a:ext uri="{FF2B5EF4-FFF2-40B4-BE49-F238E27FC236}">
                <a16:creationId xmlns:a16="http://schemas.microsoft.com/office/drawing/2014/main" id="{C9990A93-9F8E-74E9-D2A5-3C0995CC9AAA}"/>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1" name="矩形 50">
            <a:hlinkClick r:id="rId30" action="ppaction://hlinksldjump"/>
            <a:extLst>
              <a:ext uri="{FF2B5EF4-FFF2-40B4-BE49-F238E27FC236}">
                <a16:creationId xmlns:a16="http://schemas.microsoft.com/office/drawing/2014/main" id="{C586566C-490C-36AC-4D83-3D854059AC21}"/>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50" name="矩形 49">
            <a:hlinkClick r:id="rId30" action="ppaction://hlinksldjump"/>
            <a:extLst>
              <a:ext uri="{FF2B5EF4-FFF2-40B4-BE49-F238E27FC236}">
                <a16:creationId xmlns:a16="http://schemas.microsoft.com/office/drawing/2014/main" id="{9FCE6F73-D51D-3F39-A9B8-4139E67FA7CD}"/>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4D966AB9-37D8-1534-932D-8419D41E79F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3804606E-5F86-2024-798C-13525F71AEB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7" name="矩形 46">
            <a:hlinkClick r:id="rId31" action="ppaction://hlinksldjump"/>
            <a:extLst>
              <a:ext uri="{FF2B5EF4-FFF2-40B4-BE49-F238E27FC236}">
                <a16:creationId xmlns:a16="http://schemas.microsoft.com/office/drawing/2014/main" id="{D9D817FD-86DF-5A9A-613A-854C44968DAE}"/>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839521E5-5024-3340-17D9-B4C9B21F214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31E1BB35-0DB8-D0E7-DC0F-509FCD6FB698}"/>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44" name="矩形 43">
            <a:hlinkClick r:id="rId32" action="ppaction://hlinksldjump"/>
            <a:extLst>
              <a:ext uri="{FF2B5EF4-FFF2-40B4-BE49-F238E27FC236}">
                <a16:creationId xmlns:a16="http://schemas.microsoft.com/office/drawing/2014/main" id="{74A6EC4A-2995-1798-5EB5-D7158E9CF5DA}"/>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018E7F76-B82C-E251-0401-6E31A40060D8}"/>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57D81B92-F401-BECE-129F-36312AF1CD5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1" name="矩形 40">
            <a:hlinkClick r:id="rId33" action="ppaction://hlinksldjump"/>
            <a:extLst>
              <a:ext uri="{FF2B5EF4-FFF2-40B4-BE49-F238E27FC236}">
                <a16:creationId xmlns:a16="http://schemas.microsoft.com/office/drawing/2014/main" id="{DB6DA421-AECB-F09C-75B0-A8576EB706DA}"/>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58BA8CB8-472D-2E18-91F3-D27CF2AD530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2AE5E033-AF0E-1B7A-5435-601277935DD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9205367D-DA4F-9000-6F11-C8A5E8E5F4FC}"/>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000B8510-CC8A-B6A4-DE1A-47B9D61782F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F520DB5D-DD30-E813-62C8-1A398098500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13DF89C3-0A9F-7164-BF14-7EBBA11C12E2}"/>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DC20532D-429C-1653-8B96-179A5F5FDE4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A539E27D-63E4-A7EE-04E2-56389C2B789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56C53877-FDCD-2FAA-8AB9-DC523F75B46D}"/>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5D683E3A-6835-B455-25B9-3DAB3AD89C5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C46E3965-6270-9A9B-BEEC-D532FE9DCC80}"/>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1198790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Confidence Estimation</a:t>
            </a:r>
            <a:endParaRPr lang="en-US" dirty="0"/>
          </a:p>
        </p:txBody>
      </p:sp>
    </p:spTree>
    <p:extLst>
      <p:ext uri="{BB962C8B-B14F-4D97-AF65-F5344CB8AC3E}">
        <p14:creationId xmlns:p14="http://schemas.microsoft.com/office/powerpoint/2010/main" val="749271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3F24FA74-C958-AA33-F327-D6B722EC84F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54" name="矩形 53">
            <a:hlinkClick r:id="rId29" action="ppaction://hlinksldjump"/>
            <a:extLst>
              <a:ext uri="{FF2B5EF4-FFF2-40B4-BE49-F238E27FC236}">
                <a16:creationId xmlns:a16="http://schemas.microsoft.com/office/drawing/2014/main" id="{952E20D9-DA23-E707-4171-9B5912C9BEB5}"/>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56</a:t>
            </a:r>
          </a:p>
        </p:txBody>
      </p:sp>
      <p:sp>
        <p:nvSpPr>
          <p:cNvPr id="53" name="矩形 52">
            <a:hlinkClick r:id="rId29" action="ppaction://hlinksldjump"/>
            <a:extLst>
              <a:ext uri="{FF2B5EF4-FFF2-40B4-BE49-F238E27FC236}">
                <a16:creationId xmlns:a16="http://schemas.microsoft.com/office/drawing/2014/main" id="{DDDD5B6F-C5B6-28CB-FA1F-3F32165F6943}"/>
              </a:ext>
            </a:extLst>
          </p:cNvPr>
          <p:cNvSpPr/>
          <p:nvPr>
            <p:custDataLst>
              <p:tags r:id="rId4"/>
            </p:custDataLst>
          </p:nvPr>
        </p:nvSpPr>
        <p:spPr>
          <a:xfrm>
            <a:off x="977959" y="4962946"/>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Loss Function</a:t>
            </a:r>
          </a:p>
        </p:txBody>
      </p:sp>
      <p:sp>
        <p:nvSpPr>
          <p:cNvPr id="52" name="矩形 51">
            <a:hlinkClick r:id="rId29" action="ppaction://hlinksldjump"/>
            <a:extLst>
              <a:ext uri="{FF2B5EF4-FFF2-40B4-BE49-F238E27FC236}">
                <a16:creationId xmlns:a16="http://schemas.microsoft.com/office/drawing/2014/main" id="{84CF6600-E9AA-6A4A-08AE-2F9004EDC757}"/>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51" name="矩形 50">
            <a:hlinkClick r:id="rId30" action="ppaction://hlinksldjump"/>
            <a:extLst>
              <a:ext uri="{FF2B5EF4-FFF2-40B4-BE49-F238E27FC236}">
                <a16:creationId xmlns:a16="http://schemas.microsoft.com/office/drawing/2014/main" id="{83A47341-8089-023B-A968-471B126ED369}"/>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50" name="矩形 49">
            <a:hlinkClick r:id="rId30" action="ppaction://hlinksldjump"/>
            <a:extLst>
              <a:ext uri="{FF2B5EF4-FFF2-40B4-BE49-F238E27FC236}">
                <a16:creationId xmlns:a16="http://schemas.microsoft.com/office/drawing/2014/main" id="{36CD1603-8E6C-FA8F-9BC1-7894B341C23B}"/>
              </a:ext>
            </a:extLst>
          </p:cNvPr>
          <p:cNvSpPr/>
          <p:nvPr>
            <p:custDataLst>
              <p:tags r:id="rId7"/>
            </p:custDataLst>
          </p:nvPr>
        </p:nvSpPr>
        <p:spPr>
          <a:xfrm>
            <a:off x="977959" y="4499335"/>
            <a:ext cx="265777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Confidence Estimation</a:t>
            </a:r>
          </a:p>
        </p:txBody>
      </p:sp>
      <p:sp>
        <p:nvSpPr>
          <p:cNvPr id="49" name="矩形 48">
            <a:hlinkClick r:id="rId30" action="ppaction://hlinksldjump"/>
            <a:extLst>
              <a:ext uri="{FF2B5EF4-FFF2-40B4-BE49-F238E27FC236}">
                <a16:creationId xmlns:a16="http://schemas.microsoft.com/office/drawing/2014/main" id="{0BB6B175-8DA7-4D32-881C-14040C5C9616}"/>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48" name="矩形 47">
            <a:hlinkClick r:id="rId31" action="ppaction://hlinksldjump"/>
            <a:extLst>
              <a:ext uri="{FF2B5EF4-FFF2-40B4-BE49-F238E27FC236}">
                <a16:creationId xmlns:a16="http://schemas.microsoft.com/office/drawing/2014/main" id="{AB8B23A4-7978-7473-E224-94549E9027F3}"/>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52</a:t>
            </a:r>
          </a:p>
        </p:txBody>
      </p:sp>
      <p:sp>
        <p:nvSpPr>
          <p:cNvPr id="47" name="矩形 46">
            <a:hlinkClick r:id="rId31" action="ppaction://hlinksldjump"/>
            <a:extLst>
              <a:ext uri="{FF2B5EF4-FFF2-40B4-BE49-F238E27FC236}">
                <a16:creationId xmlns:a16="http://schemas.microsoft.com/office/drawing/2014/main" id="{8D641B7A-605B-FF24-1F4A-68CB5B314F7A}"/>
              </a:ext>
            </a:extLst>
          </p:cNvPr>
          <p:cNvSpPr/>
          <p:nvPr>
            <p:custDataLst>
              <p:tags r:id="rId10"/>
            </p:custDataLst>
          </p:nvPr>
        </p:nvSpPr>
        <p:spPr>
          <a:xfrm>
            <a:off x="977959" y="403572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Refinement</a:t>
            </a:r>
          </a:p>
        </p:txBody>
      </p:sp>
      <p:sp>
        <p:nvSpPr>
          <p:cNvPr id="46" name="矩形 45">
            <a:hlinkClick r:id="rId31" action="ppaction://hlinksldjump"/>
            <a:extLst>
              <a:ext uri="{FF2B5EF4-FFF2-40B4-BE49-F238E27FC236}">
                <a16:creationId xmlns:a16="http://schemas.microsoft.com/office/drawing/2014/main" id="{F06CA52F-AC64-C84E-A1A7-A5D114EA9C3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5" name="矩形 44">
            <a:hlinkClick r:id="rId32" action="ppaction://hlinksldjump"/>
            <a:extLst>
              <a:ext uri="{FF2B5EF4-FFF2-40B4-BE49-F238E27FC236}">
                <a16:creationId xmlns:a16="http://schemas.microsoft.com/office/drawing/2014/main" id="{6617396A-B8AA-5059-2BDC-9B573477502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44" name="矩形 43">
            <a:hlinkClick r:id="rId32" action="ppaction://hlinksldjump"/>
            <a:extLst>
              <a:ext uri="{FF2B5EF4-FFF2-40B4-BE49-F238E27FC236}">
                <a16:creationId xmlns:a16="http://schemas.microsoft.com/office/drawing/2014/main" id="{DDBE9BAD-C413-D92C-50C7-5CE7CBDFA3A6}"/>
              </a:ext>
            </a:extLst>
          </p:cNvPr>
          <p:cNvSpPr/>
          <p:nvPr>
            <p:custDataLst>
              <p:tags r:id="rId13"/>
            </p:custDataLst>
          </p:nvPr>
        </p:nvSpPr>
        <p:spPr>
          <a:xfrm>
            <a:off x="977959" y="357211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43" name="矩形 42">
            <a:hlinkClick r:id="rId32" action="ppaction://hlinksldjump"/>
            <a:extLst>
              <a:ext uri="{FF2B5EF4-FFF2-40B4-BE49-F238E27FC236}">
                <a16:creationId xmlns:a16="http://schemas.microsoft.com/office/drawing/2014/main" id="{D7DEBE23-4632-58C6-4095-19BDCA6C5613}"/>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2" name="矩形 41">
            <a:hlinkClick r:id="rId33" action="ppaction://hlinksldjump"/>
            <a:extLst>
              <a:ext uri="{FF2B5EF4-FFF2-40B4-BE49-F238E27FC236}">
                <a16:creationId xmlns:a16="http://schemas.microsoft.com/office/drawing/2014/main" id="{7B1FCD64-2797-F58B-35EB-2F13797A1D1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41" name="矩形 40">
            <a:hlinkClick r:id="rId33" action="ppaction://hlinksldjump"/>
            <a:extLst>
              <a:ext uri="{FF2B5EF4-FFF2-40B4-BE49-F238E27FC236}">
                <a16:creationId xmlns:a16="http://schemas.microsoft.com/office/drawing/2014/main" id="{A858B2E6-041B-20E5-326B-657E381C618D}"/>
              </a:ext>
            </a:extLst>
          </p:cNvPr>
          <p:cNvSpPr/>
          <p:nvPr>
            <p:custDataLst>
              <p:tags r:id="rId16"/>
            </p:custDataLst>
          </p:nvPr>
        </p:nvSpPr>
        <p:spPr>
          <a:xfrm>
            <a:off x="977959" y="310850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Iterative Update</a:t>
            </a:r>
          </a:p>
        </p:txBody>
      </p:sp>
      <p:sp>
        <p:nvSpPr>
          <p:cNvPr id="40" name="矩形 39">
            <a:hlinkClick r:id="rId33" action="ppaction://hlinksldjump"/>
            <a:extLst>
              <a:ext uri="{FF2B5EF4-FFF2-40B4-BE49-F238E27FC236}">
                <a16:creationId xmlns:a16="http://schemas.microsoft.com/office/drawing/2014/main" id="{33831058-5BEA-2958-A4C0-11D6285CEBC1}"/>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9" name="矩形 38">
            <a:hlinkClick r:id="rId34" action="ppaction://hlinksldjump"/>
            <a:extLst>
              <a:ext uri="{FF2B5EF4-FFF2-40B4-BE49-F238E27FC236}">
                <a16:creationId xmlns:a16="http://schemas.microsoft.com/office/drawing/2014/main" id="{01598ED0-1BAA-3C58-39B9-C3DB3AD2522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38" name="矩形 37">
            <a:hlinkClick r:id="rId34" action="ppaction://hlinksldjump"/>
            <a:extLst>
              <a:ext uri="{FF2B5EF4-FFF2-40B4-BE49-F238E27FC236}">
                <a16:creationId xmlns:a16="http://schemas.microsoft.com/office/drawing/2014/main" id="{202D5D48-2F20-828D-C2A4-13A909D919AB}"/>
              </a:ext>
            </a:extLst>
          </p:cNvPr>
          <p:cNvSpPr/>
          <p:nvPr>
            <p:custDataLst>
              <p:tags r:id="rId19"/>
            </p:custDataLst>
          </p:nvPr>
        </p:nvSpPr>
        <p:spPr>
          <a:xfrm>
            <a:off x="977959" y="264489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Regularization</a:t>
            </a:r>
          </a:p>
        </p:txBody>
      </p:sp>
      <p:sp>
        <p:nvSpPr>
          <p:cNvPr id="37" name="矩形 36">
            <a:hlinkClick r:id="rId34" action="ppaction://hlinksldjump"/>
            <a:extLst>
              <a:ext uri="{FF2B5EF4-FFF2-40B4-BE49-F238E27FC236}">
                <a16:creationId xmlns:a16="http://schemas.microsoft.com/office/drawing/2014/main" id="{EDE957BC-1837-0E5A-B259-2C0E8664F12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0EBA6648-B6FF-0170-D88A-4BB125C8359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39</a:t>
            </a:r>
          </a:p>
        </p:txBody>
      </p:sp>
      <p:sp>
        <p:nvSpPr>
          <p:cNvPr id="35" name="矩形 34">
            <a:hlinkClick r:id="rId35" action="ppaction://hlinksldjump"/>
            <a:extLst>
              <a:ext uri="{FF2B5EF4-FFF2-40B4-BE49-F238E27FC236}">
                <a16:creationId xmlns:a16="http://schemas.microsoft.com/office/drawing/2014/main" id="{391C0D17-6F14-8004-BAAA-0FAD99D69105}"/>
              </a:ext>
            </a:extLst>
          </p:cNvPr>
          <p:cNvSpPr/>
          <p:nvPr>
            <p:custDataLst>
              <p:tags r:id="rId22"/>
            </p:custDataLst>
          </p:nvPr>
        </p:nvSpPr>
        <p:spPr>
          <a:xfrm>
            <a:off x="977959" y="218128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Cost Volume Construction</a:t>
            </a:r>
          </a:p>
        </p:txBody>
      </p:sp>
      <p:sp>
        <p:nvSpPr>
          <p:cNvPr id="34" name="矩形 33">
            <a:hlinkClick r:id="rId35" action="ppaction://hlinksldjump"/>
            <a:extLst>
              <a:ext uri="{FF2B5EF4-FFF2-40B4-BE49-F238E27FC236}">
                <a16:creationId xmlns:a16="http://schemas.microsoft.com/office/drawing/2014/main" id="{8093ECC9-C736-6F7F-42B9-E1880FAC3C2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B54F51C9-1BAD-705D-99A9-13F9940F2B8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37</a:t>
            </a:r>
          </a:p>
        </p:txBody>
      </p:sp>
      <p:sp>
        <p:nvSpPr>
          <p:cNvPr id="32" name="矩形 31">
            <a:hlinkClick r:id="rId36" action="ppaction://hlinksldjump"/>
            <a:extLst>
              <a:ext uri="{FF2B5EF4-FFF2-40B4-BE49-F238E27FC236}">
                <a16:creationId xmlns:a16="http://schemas.microsoft.com/office/drawing/2014/main" id="{0B65F5A3-4143-D6A2-AACC-0793ED7CDA49}"/>
              </a:ext>
            </a:extLst>
          </p:cNvPr>
          <p:cNvSpPr/>
          <p:nvPr>
            <p:custDataLst>
              <p:tags r:id="rId25"/>
            </p:custDataLst>
          </p:nvPr>
        </p:nvSpPr>
        <p:spPr>
          <a:xfrm>
            <a:off x="977959" y="1717675"/>
            <a:ext cx="2657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Feature Extraction</a:t>
            </a:r>
          </a:p>
        </p:txBody>
      </p:sp>
      <p:sp>
        <p:nvSpPr>
          <p:cNvPr id="31" name="矩形 30">
            <a:hlinkClick r:id="rId36" action="ppaction://hlinksldjump"/>
            <a:extLst>
              <a:ext uri="{FF2B5EF4-FFF2-40B4-BE49-F238E27FC236}">
                <a16:creationId xmlns:a16="http://schemas.microsoft.com/office/drawing/2014/main" id="{2A4F131C-BEC4-FB91-0901-A19EC9CAE1B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68ACE8-B841-A784-5ACC-1CD6D06367D9}"/>
              </a:ext>
            </a:extLst>
          </p:cNvPr>
          <p:cNvSpPr>
            <a:spLocks noGrp="1"/>
          </p:cNvSpPr>
          <p:nvPr>
            <p:ph type="title"/>
            <p:custDataLst>
              <p:tags r:id="rId27"/>
            </p:custDataLst>
          </p:nvPr>
        </p:nvSpPr>
        <p:spPr/>
        <p:txBody>
          <a:bodyPr/>
          <a:lstStyle/>
          <a:p>
            <a:r>
              <a:rPr lang="en-US"/>
              <a:t>Supervised Depth Estimation</a:t>
            </a:r>
          </a:p>
        </p:txBody>
      </p:sp>
    </p:spTree>
    <p:custDataLst>
      <p:tags r:id="rId1"/>
    </p:custDataLst>
    <p:extLst>
      <p:ext uri="{BB962C8B-B14F-4D97-AF65-F5344CB8AC3E}">
        <p14:creationId xmlns:p14="http://schemas.microsoft.com/office/powerpoint/2010/main" val="592864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Function—Online MVS</a:t>
            </a:r>
            <a:endParaRPr lang="en-US" dirty="0"/>
          </a:p>
        </p:txBody>
      </p:sp>
    </p:spTree>
    <p:extLst>
      <p:ext uri="{BB962C8B-B14F-4D97-AF65-F5344CB8AC3E}">
        <p14:creationId xmlns:p14="http://schemas.microsoft.com/office/powerpoint/2010/main" val="2018235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Loss Function—Offline MVS</a:t>
            </a:r>
            <a:endParaRPr lang="en-US" dirty="0"/>
          </a:p>
        </p:txBody>
      </p:sp>
    </p:spTree>
    <p:extLst>
      <p:ext uri="{BB962C8B-B14F-4D97-AF65-F5344CB8AC3E}">
        <p14:creationId xmlns:p14="http://schemas.microsoft.com/office/powerpoint/2010/main" val="3457267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hlinkClick r:id="rId29" action="ppaction://hlinksldjump"/>
            <a:extLst>
              <a:ext uri="{FF2B5EF4-FFF2-40B4-BE49-F238E27FC236}">
                <a16:creationId xmlns:a16="http://schemas.microsoft.com/office/drawing/2014/main" id="{160CDEBD-AF43-7D3F-D3F5-B2A0E508158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54" name="矩形 53">
            <a:hlinkClick r:id="rId29" action="ppaction://hlinksldjump"/>
            <a:extLst>
              <a:ext uri="{FF2B5EF4-FFF2-40B4-BE49-F238E27FC236}">
                <a16:creationId xmlns:a16="http://schemas.microsoft.com/office/drawing/2014/main" id="{C8573A95-1B23-8378-7A00-78CF88DDB833}"/>
              </a:ext>
            </a:extLst>
          </p:cNvPr>
          <p:cNvSpPr/>
          <p:nvPr>
            <p:custDataLst>
              <p:tags r:id="rId3"/>
            </p:custDataLst>
          </p:nvPr>
        </p:nvSpPr>
        <p:spPr>
          <a:xfrm>
            <a:off x="977959" y="4962946"/>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53" name="矩形 52">
            <a:hlinkClick r:id="rId29" action="ppaction://hlinksldjump"/>
            <a:extLst>
              <a:ext uri="{FF2B5EF4-FFF2-40B4-BE49-F238E27FC236}">
                <a16:creationId xmlns:a16="http://schemas.microsoft.com/office/drawing/2014/main" id="{F33D4FA4-17CA-1596-3E9C-440D6577482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52" name="矩形 51">
            <a:hlinkClick r:id="rId30" action="ppaction://hlinksldjump"/>
            <a:extLst>
              <a:ext uri="{FF2B5EF4-FFF2-40B4-BE49-F238E27FC236}">
                <a16:creationId xmlns:a16="http://schemas.microsoft.com/office/drawing/2014/main" id="{4D55ECD2-596A-DAF2-237C-207162EDA33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51" name="矩形 50">
            <a:hlinkClick r:id="rId30" action="ppaction://hlinksldjump"/>
            <a:extLst>
              <a:ext uri="{FF2B5EF4-FFF2-40B4-BE49-F238E27FC236}">
                <a16:creationId xmlns:a16="http://schemas.microsoft.com/office/drawing/2014/main" id="{1C34BBF7-DB63-A2C1-EB96-C03297B00688}"/>
              </a:ext>
            </a:extLst>
          </p:cNvPr>
          <p:cNvSpPr/>
          <p:nvPr>
            <p:custDataLst>
              <p:tags r:id="rId6"/>
            </p:custDataLst>
          </p:nvPr>
        </p:nvSpPr>
        <p:spPr>
          <a:xfrm>
            <a:off x="977959" y="4499335"/>
            <a:ext cx="3631144"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50" name="矩形 49">
            <a:hlinkClick r:id="rId30" action="ppaction://hlinksldjump"/>
            <a:extLst>
              <a:ext uri="{FF2B5EF4-FFF2-40B4-BE49-F238E27FC236}">
                <a16:creationId xmlns:a16="http://schemas.microsoft.com/office/drawing/2014/main" id="{30E410CF-E46D-7E4C-8396-CBA6AC7B2C2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49" name="矩形 48">
            <a:hlinkClick r:id="rId31" action="ppaction://hlinksldjump"/>
            <a:extLst>
              <a:ext uri="{FF2B5EF4-FFF2-40B4-BE49-F238E27FC236}">
                <a16:creationId xmlns:a16="http://schemas.microsoft.com/office/drawing/2014/main" id="{9224DD8C-4E8C-6EC9-4C69-D012F983551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48" name="矩形 47">
            <a:hlinkClick r:id="rId31" action="ppaction://hlinksldjump"/>
            <a:extLst>
              <a:ext uri="{FF2B5EF4-FFF2-40B4-BE49-F238E27FC236}">
                <a16:creationId xmlns:a16="http://schemas.microsoft.com/office/drawing/2014/main" id="{51585009-E048-192A-3C2C-33FB00D96B16}"/>
              </a:ext>
            </a:extLst>
          </p:cNvPr>
          <p:cNvSpPr/>
          <p:nvPr>
            <p:custDataLst>
              <p:tags r:id="rId9"/>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47" name="矩形 46">
            <a:hlinkClick r:id="rId31" action="ppaction://hlinksldjump"/>
            <a:extLst>
              <a:ext uri="{FF2B5EF4-FFF2-40B4-BE49-F238E27FC236}">
                <a16:creationId xmlns:a16="http://schemas.microsoft.com/office/drawing/2014/main" id="{784A9688-F8F8-4641-3C55-267903659C2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46" name="矩形 45">
            <a:extLst>
              <a:ext uri="{FF2B5EF4-FFF2-40B4-BE49-F238E27FC236}">
                <a16:creationId xmlns:a16="http://schemas.microsoft.com/office/drawing/2014/main" id="{52015EB5-C918-DD82-88CF-D030012418F0}"/>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45" name="矩形 44">
            <a:hlinkClick r:id="rId32" action="ppaction://hlinksldjump"/>
            <a:extLst>
              <a:ext uri="{FF2B5EF4-FFF2-40B4-BE49-F238E27FC236}">
                <a16:creationId xmlns:a16="http://schemas.microsoft.com/office/drawing/2014/main" id="{F0B669B7-41BC-B81B-345D-0F8629549283}"/>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44" name="矩形 43">
            <a:hlinkClick r:id="rId32" action="ppaction://hlinksldjump"/>
            <a:extLst>
              <a:ext uri="{FF2B5EF4-FFF2-40B4-BE49-F238E27FC236}">
                <a16:creationId xmlns:a16="http://schemas.microsoft.com/office/drawing/2014/main" id="{A7605F31-4E02-85B9-4E3D-25C530DB10EE}"/>
              </a:ext>
            </a:extLst>
          </p:cNvPr>
          <p:cNvSpPr/>
          <p:nvPr>
            <p:custDataLst>
              <p:tags r:id="rId13"/>
            </p:custDataLst>
          </p:nvPr>
        </p:nvSpPr>
        <p:spPr>
          <a:xfrm>
            <a:off x="1441569" y="357211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&amp; Semi-supervised</a:t>
            </a:r>
          </a:p>
        </p:txBody>
      </p:sp>
      <p:sp>
        <p:nvSpPr>
          <p:cNvPr id="43" name="矩形 42">
            <a:hlinkClick r:id="rId32" action="ppaction://hlinksldjump"/>
            <a:extLst>
              <a:ext uri="{FF2B5EF4-FFF2-40B4-BE49-F238E27FC236}">
                <a16:creationId xmlns:a16="http://schemas.microsoft.com/office/drawing/2014/main" id="{A053D654-37CD-8246-B28E-2A9C7E345DD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42" name="矩形 41">
            <a:hlinkClick r:id="rId33" action="ppaction://hlinksldjump"/>
            <a:extLst>
              <a:ext uri="{FF2B5EF4-FFF2-40B4-BE49-F238E27FC236}">
                <a16:creationId xmlns:a16="http://schemas.microsoft.com/office/drawing/2014/main" id="{45E89FF0-FD86-EAA3-2974-F95BFD813A7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35</a:t>
            </a:r>
          </a:p>
        </p:txBody>
      </p:sp>
      <p:sp>
        <p:nvSpPr>
          <p:cNvPr id="41" name="矩形 40">
            <a:hlinkClick r:id="rId33" action="ppaction://hlinksldjump"/>
            <a:extLst>
              <a:ext uri="{FF2B5EF4-FFF2-40B4-BE49-F238E27FC236}">
                <a16:creationId xmlns:a16="http://schemas.microsoft.com/office/drawing/2014/main" id="{136B0F1C-98DB-DCAD-79F3-9AB091EC5866}"/>
              </a:ext>
            </a:extLst>
          </p:cNvPr>
          <p:cNvSpPr/>
          <p:nvPr>
            <p:custDataLst>
              <p:tags r:id="rId16"/>
            </p:custDataLst>
          </p:nvPr>
        </p:nvSpPr>
        <p:spPr>
          <a:xfrm>
            <a:off x="1441569" y="3108505"/>
            <a:ext cx="316753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a:t>
            </a:r>
          </a:p>
        </p:txBody>
      </p:sp>
      <p:sp>
        <p:nvSpPr>
          <p:cNvPr id="40" name="矩形 39">
            <a:hlinkClick r:id="rId33" action="ppaction://hlinksldjump"/>
            <a:extLst>
              <a:ext uri="{FF2B5EF4-FFF2-40B4-BE49-F238E27FC236}">
                <a16:creationId xmlns:a16="http://schemas.microsoft.com/office/drawing/2014/main" id="{36624014-B99B-2C7F-F5C6-12DA3C176F4F}"/>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39" name="矩形 38">
            <a:hlinkClick r:id="rId34" action="ppaction://hlinksldjump"/>
            <a:extLst>
              <a:ext uri="{FF2B5EF4-FFF2-40B4-BE49-F238E27FC236}">
                <a16:creationId xmlns:a16="http://schemas.microsoft.com/office/drawing/2014/main" id="{BCEACD4A-7F7C-4FBA-48BF-A4CDC69306CE}"/>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8" name="矩形 37">
            <a:hlinkClick r:id="rId34" action="ppaction://hlinksldjump"/>
            <a:extLst>
              <a:ext uri="{FF2B5EF4-FFF2-40B4-BE49-F238E27FC236}">
                <a16:creationId xmlns:a16="http://schemas.microsoft.com/office/drawing/2014/main" id="{46B3E166-4B5C-0DC0-7BEC-EC6BB2428CC1}"/>
              </a:ext>
            </a:extLst>
          </p:cNvPr>
          <p:cNvSpPr/>
          <p:nvPr>
            <p:custDataLst>
              <p:tags r:id="rId19"/>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7" name="矩形 36">
            <a:hlinkClick r:id="rId34" action="ppaction://hlinksldjump"/>
            <a:extLst>
              <a:ext uri="{FF2B5EF4-FFF2-40B4-BE49-F238E27FC236}">
                <a16:creationId xmlns:a16="http://schemas.microsoft.com/office/drawing/2014/main" id="{5A24286D-C141-99F9-E85D-762ABB544012}"/>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6" name="矩形 35">
            <a:hlinkClick r:id="rId35" action="ppaction://hlinksldjump"/>
            <a:extLst>
              <a:ext uri="{FF2B5EF4-FFF2-40B4-BE49-F238E27FC236}">
                <a16:creationId xmlns:a16="http://schemas.microsoft.com/office/drawing/2014/main" id="{E2ACEDEB-12BB-D08A-E6B5-BC00C5CA4B2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35" name="矩形 34">
            <a:hlinkClick r:id="rId35" action="ppaction://hlinksldjump"/>
            <a:extLst>
              <a:ext uri="{FF2B5EF4-FFF2-40B4-BE49-F238E27FC236}">
                <a16:creationId xmlns:a16="http://schemas.microsoft.com/office/drawing/2014/main" id="{15F9AF8E-B2AE-6C6E-F480-0BECC59B541A}"/>
              </a:ext>
            </a:extLst>
          </p:cNvPr>
          <p:cNvSpPr/>
          <p:nvPr>
            <p:custDataLst>
              <p:tags r:id="rId22"/>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34" name="矩形 33">
            <a:hlinkClick r:id="rId35" action="ppaction://hlinksldjump"/>
            <a:extLst>
              <a:ext uri="{FF2B5EF4-FFF2-40B4-BE49-F238E27FC236}">
                <a16:creationId xmlns:a16="http://schemas.microsoft.com/office/drawing/2014/main" id="{D8A798A9-320B-DA15-6D1F-594B2153C9B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33" name="矩形 32">
            <a:hlinkClick r:id="rId36" action="ppaction://hlinksldjump"/>
            <a:extLst>
              <a:ext uri="{FF2B5EF4-FFF2-40B4-BE49-F238E27FC236}">
                <a16:creationId xmlns:a16="http://schemas.microsoft.com/office/drawing/2014/main" id="{1BD7C29E-5680-11BD-842C-7E5ABA03555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32" name="矩形 31">
            <a:hlinkClick r:id="rId36" action="ppaction://hlinksldjump"/>
            <a:extLst>
              <a:ext uri="{FF2B5EF4-FFF2-40B4-BE49-F238E27FC236}">
                <a16:creationId xmlns:a16="http://schemas.microsoft.com/office/drawing/2014/main" id="{4813ADB5-36F8-367C-8686-34685BA2AE1D}"/>
              </a:ext>
            </a:extLst>
          </p:cNvPr>
          <p:cNvSpPr/>
          <p:nvPr>
            <p:custDataLst>
              <p:tags r:id="rId25"/>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31" name="矩形 30">
            <a:hlinkClick r:id="rId36" action="ppaction://hlinksldjump"/>
            <a:extLst>
              <a:ext uri="{FF2B5EF4-FFF2-40B4-BE49-F238E27FC236}">
                <a16:creationId xmlns:a16="http://schemas.microsoft.com/office/drawing/2014/main" id="{8687C292-17BC-173A-57CA-3CD3115296CD}"/>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30" name="标题 29">
            <a:extLst>
              <a:ext uri="{FF2B5EF4-FFF2-40B4-BE49-F238E27FC236}">
                <a16:creationId xmlns:a16="http://schemas.microsoft.com/office/drawing/2014/main" id="{AFB84B16-C837-B139-F5D8-DD03B519DE55}"/>
              </a:ext>
            </a:extLst>
          </p:cNvPr>
          <p:cNvSpPr>
            <a:spLocks noGrp="1"/>
          </p:cNvSpPr>
          <p:nvPr>
            <p:ph type="title"/>
            <p:custDataLst>
              <p:tags r:id="rId27"/>
            </p:custDataLst>
          </p:nvPr>
        </p:nvSpPr>
        <p:spPr/>
        <p:txBody>
          <a:bodyPr/>
          <a:lstStyle/>
          <a:p>
            <a:r>
              <a:rPr lang="en-US"/>
              <a:t>MVS</a:t>
            </a:r>
          </a:p>
        </p:txBody>
      </p:sp>
    </p:spTree>
    <p:custDataLst>
      <p:tags r:id="rId1"/>
    </p:custDataLst>
    <p:extLst>
      <p:ext uri="{BB962C8B-B14F-4D97-AF65-F5344CB8AC3E}">
        <p14:creationId xmlns:p14="http://schemas.microsoft.com/office/powerpoint/2010/main" val="1329454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3850763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074" name="Picture 2">
            <a:extLst>
              <a:ext uri="{FF2B5EF4-FFF2-40B4-BE49-F238E27FC236}">
                <a16:creationId xmlns:a16="http://schemas.microsoft.com/office/drawing/2014/main" id="{8E35095D-78AB-ACD1-1BE7-BF6488329D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7"/>
          <a:stretch/>
        </p:blipFill>
        <p:spPr bwMode="auto">
          <a:xfrm>
            <a:off x="437929" y="0"/>
            <a:ext cx="113161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354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333344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&amp; Semi-supervised Methods with Depth Estimation</a:t>
            </a:r>
            <a:endParaRPr lang="en-US" dirty="0"/>
          </a:p>
        </p:txBody>
      </p:sp>
    </p:spTree>
    <p:extLst>
      <p:ext uri="{BB962C8B-B14F-4D97-AF65-F5344CB8AC3E}">
        <p14:creationId xmlns:p14="http://schemas.microsoft.com/office/powerpoint/2010/main" val="1995781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B609CB6-9B1B-9899-A468-0206C610A02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34" name="矩形 33">
            <a:hlinkClick r:id="rId17" action="ppaction://hlinksldjump"/>
            <a:extLst>
              <a:ext uri="{FF2B5EF4-FFF2-40B4-BE49-F238E27FC236}">
                <a16:creationId xmlns:a16="http://schemas.microsoft.com/office/drawing/2014/main" id="{71868F1A-BB84-C3A6-FC16-12E5843724DF}"/>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4F2668AD-82A8-B708-AB36-73250AC59A83}"/>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B61590C3-72C0-460C-4FA8-442C9561409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1" name="矩形 30">
            <a:hlinkClick r:id="rId18" action="ppaction://hlinksldjump"/>
            <a:extLst>
              <a:ext uri="{FF2B5EF4-FFF2-40B4-BE49-F238E27FC236}">
                <a16:creationId xmlns:a16="http://schemas.microsoft.com/office/drawing/2014/main" id="{3E58DBF1-12F8-127E-82A9-2A89F6841607}"/>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E32D4E37-C026-9179-68E9-57F09CB5F82D}"/>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hlinkClick r:id="rId19" action="ppaction://hlinksldjump"/>
            <a:extLst>
              <a:ext uri="{FF2B5EF4-FFF2-40B4-BE49-F238E27FC236}">
                <a16:creationId xmlns:a16="http://schemas.microsoft.com/office/drawing/2014/main" id="{6F7406EF-76A0-1CFF-4D51-E0E4A00D65A4}"/>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28" name="矩形 27">
            <a:hlinkClick r:id="rId19" action="ppaction://hlinksldjump"/>
            <a:extLst>
              <a:ext uri="{FF2B5EF4-FFF2-40B4-BE49-F238E27FC236}">
                <a16:creationId xmlns:a16="http://schemas.microsoft.com/office/drawing/2014/main" id="{E34D8607-5BF5-3D0E-908D-7593DDA80367}"/>
              </a:ext>
            </a:extLst>
          </p:cNvPr>
          <p:cNvSpPr/>
          <p:nvPr>
            <p:custDataLst>
              <p:tags r:id="rId9"/>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7" name="矩形 26">
            <a:hlinkClick r:id="rId19" action="ppaction://hlinksldjump"/>
            <a:extLst>
              <a:ext uri="{FF2B5EF4-FFF2-40B4-BE49-F238E27FC236}">
                <a16:creationId xmlns:a16="http://schemas.microsoft.com/office/drawing/2014/main" id="{7BAFF7D9-9C58-6DED-DE37-45A99826E83A}"/>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6" name="矩形 25">
            <a:extLst>
              <a:ext uri="{FF2B5EF4-FFF2-40B4-BE49-F238E27FC236}">
                <a16:creationId xmlns:a16="http://schemas.microsoft.com/office/drawing/2014/main" id="{B668FD5D-F1BC-C3B3-C413-DC855F6233AD}"/>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0" action="ppaction://hlinksldjump"/>
            <a:extLst>
              <a:ext uri="{FF2B5EF4-FFF2-40B4-BE49-F238E27FC236}">
                <a16:creationId xmlns:a16="http://schemas.microsoft.com/office/drawing/2014/main" id="{C12119E2-1014-E720-09BF-F395748639C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24" name="矩形 23">
            <a:hlinkClick r:id="rId20" action="ppaction://hlinksldjump"/>
            <a:extLst>
              <a:ext uri="{FF2B5EF4-FFF2-40B4-BE49-F238E27FC236}">
                <a16:creationId xmlns:a16="http://schemas.microsoft.com/office/drawing/2014/main" id="{4676148A-1639-358A-957E-E93E8F63E33F}"/>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20E86381-2D1A-4649-4123-10FDBD57985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472BD68F-4425-0D16-876B-D6BB3CB96293}"/>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1599865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Photometric Consistency Assumption</a:t>
            </a:r>
            <a:endParaRPr lang="en-US" dirty="0"/>
          </a:p>
        </p:txBody>
      </p:sp>
    </p:spTree>
    <p:extLst>
      <p:ext uri="{BB962C8B-B14F-4D97-AF65-F5344CB8AC3E}">
        <p14:creationId xmlns:p14="http://schemas.microsoft.com/office/powerpoint/2010/main" val="2599498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F8E6EF7C-47A4-6A3B-C1B1-6E90424FFE6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34" name="矩形 33">
            <a:hlinkClick r:id="rId17" action="ppaction://hlinksldjump"/>
            <a:extLst>
              <a:ext uri="{FF2B5EF4-FFF2-40B4-BE49-F238E27FC236}">
                <a16:creationId xmlns:a16="http://schemas.microsoft.com/office/drawing/2014/main" id="{F93BCC31-B97E-CC9B-1ABE-3EEF1549CB1E}"/>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5C75C263-F803-2FD5-3473-6A3F4BB9CD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hlinkClick r:id="rId18" action="ppaction://hlinksldjump"/>
            <a:extLst>
              <a:ext uri="{FF2B5EF4-FFF2-40B4-BE49-F238E27FC236}">
                <a16:creationId xmlns:a16="http://schemas.microsoft.com/office/drawing/2014/main" id="{C78EE3A2-A074-ED24-0398-F4D3252F5AD6}"/>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1" name="矩形 30">
            <a:hlinkClick r:id="rId18" action="ppaction://hlinksldjump"/>
            <a:extLst>
              <a:ext uri="{FF2B5EF4-FFF2-40B4-BE49-F238E27FC236}">
                <a16:creationId xmlns:a16="http://schemas.microsoft.com/office/drawing/2014/main" id="{18D65A6A-12C0-8822-C46A-7D67AD49A4A8}"/>
              </a:ext>
            </a:extLst>
          </p:cNvPr>
          <p:cNvSpPr/>
          <p:nvPr>
            <p:custDataLst>
              <p:tags r:id="rId6"/>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30" name="矩形 29">
            <a:hlinkClick r:id="rId18" action="ppaction://hlinksldjump"/>
            <a:extLst>
              <a:ext uri="{FF2B5EF4-FFF2-40B4-BE49-F238E27FC236}">
                <a16:creationId xmlns:a16="http://schemas.microsoft.com/office/drawing/2014/main" id="{C534FC39-9EF0-D378-B06D-F30B816F2507}"/>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9" name="矩形 28">
            <a:extLst>
              <a:ext uri="{FF2B5EF4-FFF2-40B4-BE49-F238E27FC236}">
                <a16:creationId xmlns:a16="http://schemas.microsoft.com/office/drawing/2014/main" id="{E131039A-6AED-C4C3-AE04-F4C5B48143A0}"/>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19" action="ppaction://hlinksldjump"/>
            <a:extLst>
              <a:ext uri="{FF2B5EF4-FFF2-40B4-BE49-F238E27FC236}">
                <a16:creationId xmlns:a16="http://schemas.microsoft.com/office/drawing/2014/main" id="{C830C742-E6FB-CDD5-D3A8-5E181430EAF0}"/>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27" name="矩形 26">
            <a:hlinkClick r:id="rId19" action="ppaction://hlinksldjump"/>
            <a:extLst>
              <a:ext uri="{FF2B5EF4-FFF2-40B4-BE49-F238E27FC236}">
                <a16:creationId xmlns:a16="http://schemas.microsoft.com/office/drawing/2014/main" id="{DEC412D0-DDE3-533B-DD5A-98A21B081307}"/>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4DFBBB9F-7346-889A-9F6F-BE84148C2F7F}"/>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30D6A100-B79B-CA62-55CF-90D9E86032D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24" name="矩形 23">
            <a:hlinkClick r:id="rId20" action="ppaction://hlinksldjump"/>
            <a:extLst>
              <a:ext uri="{FF2B5EF4-FFF2-40B4-BE49-F238E27FC236}">
                <a16:creationId xmlns:a16="http://schemas.microsoft.com/office/drawing/2014/main" id="{0A620D8A-4950-A4DF-BC94-E55A928A358B}"/>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520C8BBD-450A-B8FA-FAA0-148EEE63137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E72DA6FB-F502-F04F-580A-99614291EA7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4159787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End-to-end Unsupervised Methods</a:t>
            </a:r>
            <a:endParaRPr lang="en-US" dirty="0"/>
          </a:p>
        </p:txBody>
      </p:sp>
    </p:spTree>
    <p:extLst>
      <p:ext uri="{BB962C8B-B14F-4D97-AF65-F5344CB8AC3E}">
        <p14:creationId xmlns:p14="http://schemas.microsoft.com/office/powerpoint/2010/main" val="1721727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hlinkClick r:id="rId17" action="ppaction://hlinksldjump"/>
            <a:extLst>
              <a:ext uri="{FF2B5EF4-FFF2-40B4-BE49-F238E27FC236}">
                <a16:creationId xmlns:a16="http://schemas.microsoft.com/office/drawing/2014/main" id="{B182FDE5-EBF2-D105-820C-2582B1D1ADE1}"/>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34" name="矩形 33">
            <a:hlinkClick r:id="rId17" action="ppaction://hlinksldjump"/>
            <a:extLst>
              <a:ext uri="{FF2B5EF4-FFF2-40B4-BE49-F238E27FC236}">
                <a16:creationId xmlns:a16="http://schemas.microsoft.com/office/drawing/2014/main" id="{979CE02D-A1E9-BC3C-C716-D68F8B13D71D}"/>
              </a:ext>
            </a:extLst>
          </p:cNvPr>
          <p:cNvSpPr/>
          <p:nvPr>
            <p:custDataLst>
              <p:tags r:id="rId3"/>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3" name="矩形 32">
            <a:hlinkClick r:id="rId17" action="ppaction://hlinksldjump"/>
            <a:extLst>
              <a:ext uri="{FF2B5EF4-FFF2-40B4-BE49-F238E27FC236}">
                <a16:creationId xmlns:a16="http://schemas.microsoft.com/office/drawing/2014/main" id="{E46CC18F-F4DB-FB88-3976-792C49BDE073}"/>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2" name="矩形 31">
            <a:extLst>
              <a:ext uri="{FF2B5EF4-FFF2-40B4-BE49-F238E27FC236}">
                <a16:creationId xmlns:a16="http://schemas.microsoft.com/office/drawing/2014/main" id="{C640E6F2-885C-15C9-C555-51685829D30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18" action="ppaction://hlinksldjump"/>
            <a:extLst>
              <a:ext uri="{FF2B5EF4-FFF2-40B4-BE49-F238E27FC236}">
                <a16:creationId xmlns:a16="http://schemas.microsoft.com/office/drawing/2014/main" id="{B6401A8F-26F6-DB15-90AA-B95A29591A01}"/>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0" name="矩形 29">
            <a:hlinkClick r:id="rId18" action="ppaction://hlinksldjump"/>
            <a:extLst>
              <a:ext uri="{FF2B5EF4-FFF2-40B4-BE49-F238E27FC236}">
                <a16:creationId xmlns:a16="http://schemas.microsoft.com/office/drawing/2014/main" id="{AE8FA80D-E35E-5973-486E-90A89D0BC7AA}"/>
              </a:ext>
            </a:extLst>
          </p:cNvPr>
          <p:cNvSpPr/>
          <p:nvPr>
            <p:custDataLst>
              <p:tags r:id="rId7"/>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18" action="ppaction://hlinksldjump"/>
            <a:extLst>
              <a:ext uri="{FF2B5EF4-FFF2-40B4-BE49-F238E27FC236}">
                <a16:creationId xmlns:a16="http://schemas.microsoft.com/office/drawing/2014/main" id="{644E26DB-6544-9479-2EF3-560CAE1A1FA3}"/>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19" action="ppaction://hlinksldjump"/>
            <a:extLst>
              <a:ext uri="{FF2B5EF4-FFF2-40B4-BE49-F238E27FC236}">
                <a16:creationId xmlns:a16="http://schemas.microsoft.com/office/drawing/2014/main" id="{494D9F1F-57BE-EDA1-5CC7-8E095C73A606}"/>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27" name="矩形 26">
            <a:hlinkClick r:id="rId19" action="ppaction://hlinksldjump"/>
            <a:extLst>
              <a:ext uri="{FF2B5EF4-FFF2-40B4-BE49-F238E27FC236}">
                <a16:creationId xmlns:a16="http://schemas.microsoft.com/office/drawing/2014/main" id="{B011FA0D-0724-A28E-2212-40CBD42A3450}"/>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0295674E-E731-F766-9062-DE627569061F}"/>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BE304BB2-39E7-0914-3C4A-2B4C15B79022}"/>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24" name="矩形 23">
            <a:hlinkClick r:id="rId20" action="ppaction://hlinksldjump"/>
            <a:extLst>
              <a:ext uri="{FF2B5EF4-FFF2-40B4-BE49-F238E27FC236}">
                <a16:creationId xmlns:a16="http://schemas.microsoft.com/office/drawing/2014/main" id="{2F4AB9B3-7201-1282-79BA-43659375F7E0}"/>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DC35137B-4709-81E7-5F00-E978AD685CEF}"/>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3669F2C6-524A-19A8-9B3F-F383931B764F}"/>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215206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Multi-stage Unsupervised Methods</a:t>
            </a:r>
            <a:endParaRPr lang="en-US" dirty="0"/>
          </a:p>
        </p:txBody>
      </p:sp>
    </p:spTree>
    <p:extLst>
      <p:ext uri="{BB962C8B-B14F-4D97-AF65-F5344CB8AC3E}">
        <p14:creationId xmlns:p14="http://schemas.microsoft.com/office/powerpoint/2010/main" val="3616386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38BB8934-E32B-D6BE-F189-9DC770ED0B95}"/>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4" name="矩形 33">
            <a:hlinkClick r:id="rId17" action="ppaction://hlinksldjump"/>
            <a:extLst>
              <a:ext uri="{FF2B5EF4-FFF2-40B4-BE49-F238E27FC236}">
                <a16:creationId xmlns:a16="http://schemas.microsoft.com/office/drawing/2014/main" id="{FE14B7EA-D767-066F-822B-D0457F8073FA}"/>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33" name="矩形 32">
            <a:hlinkClick r:id="rId17" action="ppaction://hlinksldjump"/>
            <a:extLst>
              <a:ext uri="{FF2B5EF4-FFF2-40B4-BE49-F238E27FC236}">
                <a16:creationId xmlns:a16="http://schemas.microsoft.com/office/drawing/2014/main" id="{CC6A8E8B-5052-78FB-DC8C-E0903EE1C4E4}"/>
              </a:ext>
            </a:extLst>
          </p:cNvPr>
          <p:cNvSpPr/>
          <p:nvPr>
            <p:custDataLst>
              <p:tags r:id="rId4"/>
            </p:custDataLst>
          </p:nvPr>
        </p:nvSpPr>
        <p:spPr>
          <a:xfrm>
            <a:off x="977959" y="310850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Semi-supervised Methods</a:t>
            </a:r>
          </a:p>
        </p:txBody>
      </p:sp>
      <p:sp>
        <p:nvSpPr>
          <p:cNvPr id="32" name="矩形 31">
            <a:hlinkClick r:id="rId17" action="ppaction://hlinksldjump"/>
            <a:extLst>
              <a:ext uri="{FF2B5EF4-FFF2-40B4-BE49-F238E27FC236}">
                <a16:creationId xmlns:a16="http://schemas.microsoft.com/office/drawing/2014/main" id="{2F9F7254-D591-BC44-1D58-8300CAD0997C}"/>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18" action="ppaction://hlinksldjump"/>
            <a:extLst>
              <a:ext uri="{FF2B5EF4-FFF2-40B4-BE49-F238E27FC236}">
                <a16:creationId xmlns:a16="http://schemas.microsoft.com/office/drawing/2014/main" id="{2D9820FA-4BB6-6B25-FABD-C7F38EC22547}"/>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30" name="矩形 29">
            <a:hlinkClick r:id="rId18" action="ppaction://hlinksldjump"/>
            <a:extLst>
              <a:ext uri="{FF2B5EF4-FFF2-40B4-BE49-F238E27FC236}">
                <a16:creationId xmlns:a16="http://schemas.microsoft.com/office/drawing/2014/main" id="{E4F659AB-C172-A56A-68B2-4D2F32D01B00}"/>
              </a:ext>
            </a:extLst>
          </p:cNvPr>
          <p:cNvSpPr/>
          <p:nvPr>
            <p:custDataLst>
              <p:tags r:id="rId7"/>
            </p:custDataLst>
          </p:nvPr>
        </p:nvSpPr>
        <p:spPr>
          <a:xfrm>
            <a:off x="977959" y="264489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Multi-stage Unsupervised Methods</a:t>
            </a:r>
          </a:p>
        </p:txBody>
      </p:sp>
      <p:sp>
        <p:nvSpPr>
          <p:cNvPr id="29" name="矩形 28">
            <a:hlinkClick r:id="rId18" action="ppaction://hlinksldjump"/>
            <a:extLst>
              <a:ext uri="{FF2B5EF4-FFF2-40B4-BE49-F238E27FC236}">
                <a16:creationId xmlns:a16="http://schemas.microsoft.com/office/drawing/2014/main" id="{8A3C8640-473E-3950-E21F-FF412BD4C5C9}"/>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19" action="ppaction://hlinksldjump"/>
            <a:extLst>
              <a:ext uri="{FF2B5EF4-FFF2-40B4-BE49-F238E27FC236}">
                <a16:creationId xmlns:a16="http://schemas.microsoft.com/office/drawing/2014/main" id="{A913132B-7A35-03A5-766F-076DBEF6F9A4}"/>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63</a:t>
            </a:r>
          </a:p>
        </p:txBody>
      </p:sp>
      <p:sp>
        <p:nvSpPr>
          <p:cNvPr id="27" name="矩形 26">
            <a:hlinkClick r:id="rId19" action="ppaction://hlinksldjump"/>
            <a:extLst>
              <a:ext uri="{FF2B5EF4-FFF2-40B4-BE49-F238E27FC236}">
                <a16:creationId xmlns:a16="http://schemas.microsoft.com/office/drawing/2014/main" id="{B0385C50-25FE-FEA0-EA8A-F333F863DBE8}"/>
              </a:ext>
            </a:extLst>
          </p:cNvPr>
          <p:cNvSpPr/>
          <p:nvPr>
            <p:custDataLst>
              <p:tags r:id="rId10"/>
            </p:custDataLst>
          </p:nvPr>
        </p:nvSpPr>
        <p:spPr>
          <a:xfrm>
            <a:off x="977959" y="218128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Unsupervised Methods</a:t>
            </a:r>
          </a:p>
        </p:txBody>
      </p:sp>
      <p:sp>
        <p:nvSpPr>
          <p:cNvPr id="26" name="矩形 25">
            <a:hlinkClick r:id="rId19" action="ppaction://hlinksldjump"/>
            <a:extLst>
              <a:ext uri="{FF2B5EF4-FFF2-40B4-BE49-F238E27FC236}">
                <a16:creationId xmlns:a16="http://schemas.microsoft.com/office/drawing/2014/main" id="{8BAC872F-776F-3F95-CD66-5FD138E1E336}"/>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hlinkClick r:id="rId20" action="ppaction://hlinksldjump"/>
            <a:extLst>
              <a:ext uri="{FF2B5EF4-FFF2-40B4-BE49-F238E27FC236}">
                <a16:creationId xmlns:a16="http://schemas.microsoft.com/office/drawing/2014/main" id="{96E88441-379D-97AA-1C65-528A8069488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24" name="矩形 23">
            <a:hlinkClick r:id="rId20" action="ppaction://hlinksldjump"/>
            <a:extLst>
              <a:ext uri="{FF2B5EF4-FFF2-40B4-BE49-F238E27FC236}">
                <a16:creationId xmlns:a16="http://schemas.microsoft.com/office/drawing/2014/main" id="{EA23ACCD-12EC-10DC-4FC9-F998CCB27456}"/>
              </a:ext>
            </a:extLst>
          </p:cNvPr>
          <p:cNvSpPr/>
          <p:nvPr>
            <p:custDataLst>
              <p:tags r:id="rId13"/>
            </p:custDataLst>
          </p:nvPr>
        </p:nvSpPr>
        <p:spPr>
          <a:xfrm>
            <a:off x="977959" y="1717675"/>
            <a:ext cx="354584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Photometric Consistency Assumption</a:t>
            </a:r>
          </a:p>
        </p:txBody>
      </p:sp>
      <p:sp>
        <p:nvSpPr>
          <p:cNvPr id="23" name="矩形 22">
            <a:hlinkClick r:id="rId20" action="ppaction://hlinksldjump"/>
            <a:extLst>
              <a:ext uri="{FF2B5EF4-FFF2-40B4-BE49-F238E27FC236}">
                <a16:creationId xmlns:a16="http://schemas.microsoft.com/office/drawing/2014/main" id="{0A645D6D-4141-59DF-EB9D-7241A4CA0942}"/>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2" name="标题 21">
            <a:extLst>
              <a:ext uri="{FF2B5EF4-FFF2-40B4-BE49-F238E27FC236}">
                <a16:creationId xmlns:a16="http://schemas.microsoft.com/office/drawing/2014/main" id="{B534452F-1641-47FC-DF74-5E4D514CB459}"/>
              </a:ext>
            </a:extLst>
          </p:cNvPr>
          <p:cNvSpPr>
            <a:spLocks noGrp="1"/>
          </p:cNvSpPr>
          <p:nvPr>
            <p:ph type="title"/>
            <p:custDataLst>
              <p:tags r:id="rId15"/>
            </p:custDataLst>
          </p:nvPr>
        </p:nvSpPr>
        <p:spPr/>
        <p:txBody>
          <a:bodyPr/>
          <a:lstStyle/>
          <a:p>
            <a:r>
              <a:rPr lang="en-US"/>
              <a:t>Unsupervised &amp; Semi-supervised Depth Estimation</a:t>
            </a:r>
          </a:p>
        </p:txBody>
      </p:sp>
    </p:spTree>
    <p:custDataLst>
      <p:tags r:id="rId1"/>
    </p:custDataLst>
    <p:extLst>
      <p:ext uri="{BB962C8B-B14F-4D97-AF65-F5344CB8AC3E}">
        <p14:creationId xmlns:p14="http://schemas.microsoft.com/office/powerpoint/2010/main" val="25113967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Semi-supervised Methods</a:t>
            </a:r>
            <a:endParaRPr lang="en-US" dirty="0"/>
          </a:p>
        </p:txBody>
      </p:sp>
    </p:spTree>
    <p:extLst>
      <p:ext uri="{BB962C8B-B14F-4D97-AF65-F5344CB8AC3E}">
        <p14:creationId xmlns:p14="http://schemas.microsoft.com/office/powerpoint/2010/main" val="1261960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B19E0D1F-F3F8-BEEA-A5D9-A0363449A39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42" name="矩形 41">
            <a:hlinkClick r:id="rId23" action="ppaction://hlinksldjump"/>
            <a:extLst>
              <a:ext uri="{FF2B5EF4-FFF2-40B4-BE49-F238E27FC236}">
                <a16:creationId xmlns:a16="http://schemas.microsoft.com/office/drawing/2014/main" id="{3AB34A05-E066-167E-F638-F1C768F8438E}"/>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C8CF1E3-D180-030C-4A85-AB27159DF6AE}"/>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hlinkClick r:id="rId24" action="ppaction://hlinksldjump"/>
            <a:extLst>
              <a:ext uri="{FF2B5EF4-FFF2-40B4-BE49-F238E27FC236}">
                <a16:creationId xmlns:a16="http://schemas.microsoft.com/office/drawing/2014/main" id="{FAE9BA33-3F39-9CF1-221A-F5E831B3F9E8}"/>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39" name="矩形 38">
            <a:hlinkClick r:id="rId24" action="ppaction://hlinksldjump"/>
            <a:extLst>
              <a:ext uri="{FF2B5EF4-FFF2-40B4-BE49-F238E27FC236}">
                <a16:creationId xmlns:a16="http://schemas.microsoft.com/office/drawing/2014/main" id="{68F75175-FC51-DC3E-6483-EFA946022E1E}"/>
              </a:ext>
            </a:extLst>
          </p:cNvPr>
          <p:cNvSpPr/>
          <p:nvPr>
            <p:custDataLst>
              <p:tags r:id="rId6"/>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8" name="矩形 37">
            <a:hlinkClick r:id="rId24" action="ppaction://hlinksldjump"/>
            <a:extLst>
              <a:ext uri="{FF2B5EF4-FFF2-40B4-BE49-F238E27FC236}">
                <a16:creationId xmlns:a16="http://schemas.microsoft.com/office/drawing/2014/main" id="{77BA1E61-C984-D6BD-286C-680CC5C8E989}"/>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7" name="矩形 36">
            <a:extLst>
              <a:ext uri="{FF2B5EF4-FFF2-40B4-BE49-F238E27FC236}">
                <a16:creationId xmlns:a16="http://schemas.microsoft.com/office/drawing/2014/main" id="{E3F30198-496C-D02C-C742-A98F86C7D60E}"/>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5" action="ppaction://hlinksldjump"/>
            <a:extLst>
              <a:ext uri="{FF2B5EF4-FFF2-40B4-BE49-F238E27FC236}">
                <a16:creationId xmlns:a16="http://schemas.microsoft.com/office/drawing/2014/main" id="{F9D0216E-8993-646A-4450-78BC2AE1CB16}"/>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5" name="矩形 34">
            <a:hlinkClick r:id="rId25" action="ppaction://hlinksldjump"/>
            <a:extLst>
              <a:ext uri="{FF2B5EF4-FFF2-40B4-BE49-F238E27FC236}">
                <a16:creationId xmlns:a16="http://schemas.microsoft.com/office/drawing/2014/main" id="{4FD4844F-0CDE-AC5F-DB87-DD88C2361BF9}"/>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956E97BF-BAC1-4E6F-71AA-8104ECF281E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1D56C368-F970-698E-4D5A-9C61F16341E3}"/>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2" name="矩形 31">
            <a:hlinkClick r:id="rId26" action="ppaction://hlinksldjump"/>
            <a:extLst>
              <a:ext uri="{FF2B5EF4-FFF2-40B4-BE49-F238E27FC236}">
                <a16:creationId xmlns:a16="http://schemas.microsoft.com/office/drawing/2014/main" id="{6F449EC4-3070-1335-13BD-BD71D7510C08}"/>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1718522F-486B-916A-5AF7-1A8AC63F7AFD}"/>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2A0CE0EB-8A72-9D3D-E212-5CADBC1177B5}"/>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089C78BC-4244-CD3E-5877-9ECA44E6C06B}"/>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24BF94A0-3484-8774-F2F0-EE97BB7CEF13}"/>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CFA9358D-0F52-FE7E-520B-F1A3251FE83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D707FD75-5847-0C13-7A0F-8D03BAFB0647}"/>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1E60BF-A1F5-8A27-2E42-5BB9D6733237}"/>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F1711C98-B228-EAB4-46DA-1F8D595040EF}"/>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1462136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5E6F9F89-5B42-F8CC-1155-CD628B1FDC39}"/>
              </a:ext>
            </a:extLst>
          </p:cNvPr>
          <p:cNvSpPr>
            <a:spLocks noGrp="1"/>
          </p:cNvSpPr>
          <p:nvPr>
            <p:ph type="title"/>
          </p:nvPr>
        </p:nvSpPr>
        <p:spPr>
          <a:xfrm>
            <a:off x="838200" y="171397"/>
            <a:ext cx="10515600" cy="1325563"/>
          </a:xfrm>
        </p:spPr>
        <p:txBody>
          <a:bodyPr vert="horz"/>
          <a:lstStyle/>
          <a:p>
            <a:r>
              <a:rPr lang="en-US" altLang="zh-CN" dirty="0"/>
              <a:t>Active &amp; Passive Method</a:t>
            </a:r>
            <a:endParaRPr lang="en-US" dirty="0"/>
          </a:p>
        </p:txBody>
      </p:sp>
      <p:sp>
        <p:nvSpPr>
          <p:cNvPr id="22" name="ee4pContent1">
            <a:extLst>
              <a:ext uri="{FF2B5EF4-FFF2-40B4-BE49-F238E27FC236}">
                <a16:creationId xmlns:a16="http://schemas.microsoft.com/office/drawing/2014/main" id="{73AF2E52-78B9-B0A5-9928-AD336509ED10}"/>
              </a:ext>
            </a:extLst>
          </p:cNvPr>
          <p:cNvSpPr txBox="1">
            <a:spLocks/>
          </p:cNvSpPr>
          <p:nvPr>
            <p:custDataLst>
              <p:tags r:id="rId2"/>
            </p:custDataLst>
          </p:nvPr>
        </p:nvSpPr>
        <p:spPr>
          <a:xfrm>
            <a:off x="838202" y="1958698"/>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激光雷达、深度相机</a:t>
            </a:r>
            <a:endParaRPr lang="en-US" altLang="zh-CN" sz="1800" dirty="0">
              <a:latin typeface="+mn-lt"/>
            </a:endParaRPr>
          </a:p>
          <a:p>
            <a:pPr lvl="1"/>
            <a:r>
              <a:rPr lang="zh-CN" altLang="en-US" sz="1800" dirty="0">
                <a:latin typeface="+mn-lt"/>
              </a:rPr>
              <a:t>实时的</a:t>
            </a:r>
            <a:endParaRPr lang="en-US" altLang="zh-CN" sz="1800" dirty="0">
              <a:latin typeface="+mn-lt"/>
            </a:endParaRPr>
          </a:p>
          <a:p>
            <a:pPr lvl="1"/>
            <a:r>
              <a:rPr lang="zh-CN" altLang="en-US" sz="1800" dirty="0">
                <a:latin typeface="+mn-lt"/>
              </a:rPr>
              <a:t>粗略的</a:t>
            </a:r>
            <a:endParaRPr lang="en-US" altLang="zh-CN" sz="1800" dirty="0">
              <a:latin typeface="+mn-lt"/>
            </a:endParaRPr>
          </a:p>
          <a:p>
            <a:pPr lvl="1"/>
            <a:r>
              <a:rPr lang="zh-CN" altLang="en-US" sz="1800" dirty="0">
                <a:latin typeface="+mn-lt"/>
              </a:rPr>
              <a:t>稀疏的</a:t>
            </a:r>
            <a:endParaRPr lang="en-US" altLang="zh-CN" sz="1800" dirty="0">
              <a:latin typeface="+mn-lt"/>
            </a:endParaRPr>
          </a:p>
          <a:p>
            <a:pPr lvl="1"/>
            <a:r>
              <a:rPr lang="zh-CN" altLang="en-US" sz="1800" dirty="0">
                <a:latin typeface="+mn-lt"/>
              </a:rPr>
              <a:t>成本高昂</a:t>
            </a:r>
            <a:endParaRPr lang="en-US" altLang="zh-CN" sz="1800" dirty="0">
              <a:latin typeface="+mn-lt"/>
            </a:endParaRPr>
          </a:p>
          <a:p>
            <a:pPr lvl="1"/>
            <a:r>
              <a:rPr lang="zh-CN" altLang="en-US" sz="1800" dirty="0">
                <a:latin typeface="+mn-lt"/>
              </a:rPr>
              <a:t>能耗较高</a:t>
            </a:r>
            <a:endParaRPr lang="en-US" sz="1800" dirty="0">
              <a:latin typeface="+mn-lt"/>
            </a:endParaRPr>
          </a:p>
        </p:txBody>
      </p:sp>
      <p:sp>
        <p:nvSpPr>
          <p:cNvPr id="23" name="ee4pContent1">
            <a:extLst>
              <a:ext uri="{FF2B5EF4-FFF2-40B4-BE49-F238E27FC236}">
                <a16:creationId xmlns:a16="http://schemas.microsoft.com/office/drawing/2014/main" id="{18F924D2-4E17-057C-7BCA-85FCEB1BA0CD}"/>
              </a:ext>
            </a:extLst>
          </p:cNvPr>
          <p:cNvSpPr txBox="1">
            <a:spLocks/>
          </p:cNvSpPr>
          <p:nvPr>
            <p:custDataLst>
              <p:tags r:id="rId3"/>
            </p:custDataLst>
          </p:nvPr>
        </p:nvSpPr>
        <p:spPr>
          <a:xfrm>
            <a:off x="6190258" y="1958698"/>
            <a:ext cx="5161165"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镜头、感光元件</a:t>
            </a:r>
            <a:endParaRPr lang="en-US" altLang="zh-CN" sz="1800" dirty="0">
              <a:latin typeface="+mn-lt"/>
            </a:endParaRPr>
          </a:p>
          <a:p>
            <a:pPr lvl="1"/>
            <a:r>
              <a:rPr lang="zh-CN" altLang="en-US" sz="1800" dirty="0">
                <a:latin typeface="+mn-lt"/>
              </a:rPr>
              <a:t>在线的</a:t>
            </a:r>
            <a:r>
              <a:rPr lang="en-US" altLang="zh-CN" sz="1800" dirty="0">
                <a:latin typeface="+mn-lt"/>
              </a:rPr>
              <a:t>/</a:t>
            </a:r>
            <a:r>
              <a:rPr lang="zh-CN" altLang="en-US" sz="1800" dirty="0">
                <a:latin typeface="+mn-lt"/>
              </a:rPr>
              <a:t>离线的</a:t>
            </a:r>
            <a:endParaRPr lang="en-US" altLang="zh-CN" sz="1800" dirty="0">
              <a:latin typeface="+mn-lt"/>
            </a:endParaRPr>
          </a:p>
          <a:p>
            <a:pPr lvl="1"/>
            <a:r>
              <a:rPr lang="zh-CN" altLang="en-US" sz="1800" dirty="0">
                <a:latin typeface="+mn-lt"/>
              </a:rPr>
              <a:t>精准的</a:t>
            </a:r>
            <a:endParaRPr lang="en-US" altLang="zh-CN" sz="1800" dirty="0">
              <a:latin typeface="+mn-lt"/>
            </a:endParaRPr>
          </a:p>
          <a:p>
            <a:pPr lvl="1"/>
            <a:r>
              <a:rPr lang="zh-CN" altLang="en-US" sz="1800" dirty="0">
                <a:latin typeface="+mn-lt"/>
              </a:rPr>
              <a:t>稠密的</a:t>
            </a:r>
            <a:endParaRPr lang="en-US" altLang="zh-CN" sz="1800" dirty="0">
              <a:latin typeface="+mn-lt"/>
            </a:endParaRPr>
          </a:p>
          <a:p>
            <a:pPr lvl="1"/>
            <a:r>
              <a:rPr lang="zh-CN" altLang="en-US" sz="1800" dirty="0">
                <a:latin typeface="+mn-lt"/>
              </a:rPr>
              <a:t>成本低廉</a:t>
            </a:r>
            <a:endParaRPr lang="en-US" altLang="zh-CN" sz="1800" dirty="0">
              <a:latin typeface="+mn-lt"/>
            </a:endParaRPr>
          </a:p>
          <a:p>
            <a:pPr lvl="1"/>
            <a:r>
              <a:rPr lang="zh-CN" altLang="en-US" sz="1800" dirty="0">
                <a:latin typeface="+mn-lt"/>
              </a:rPr>
              <a:t>能耗较少</a:t>
            </a:r>
            <a:endParaRPr lang="en-US" altLang="zh-CN" sz="1800" dirty="0">
              <a:latin typeface="+mn-lt"/>
            </a:endParaRPr>
          </a:p>
        </p:txBody>
      </p:sp>
      <p:sp>
        <p:nvSpPr>
          <p:cNvPr id="24" name="ee4pHeader1">
            <a:extLst>
              <a:ext uri="{FF2B5EF4-FFF2-40B4-BE49-F238E27FC236}">
                <a16:creationId xmlns:a16="http://schemas.microsoft.com/office/drawing/2014/main" id="{353C1C04-0F9A-0D1B-48DF-4F338504B461}"/>
              </a:ext>
            </a:extLst>
          </p:cNvPr>
          <p:cNvSpPr/>
          <p:nvPr>
            <p:custDataLst>
              <p:tags r:id="rId4"/>
            </p:custDataLst>
          </p:nvPr>
        </p:nvSpPr>
        <p:spPr bwMode="auto">
          <a:xfrm>
            <a:off x="838200" y="1496960"/>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Active Method</a:t>
            </a:r>
          </a:p>
        </p:txBody>
      </p:sp>
      <p:sp>
        <p:nvSpPr>
          <p:cNvPr id="25" name="ee4pHeader1">
            <a:extLst>
              <a:ext uri="{FF2B5EF4-FFF2-40B4-BE49-F238E27FC236}">
                <a16:creationId xmlns:a16="http://schemas.microsoft.com/office/drawing/2014/main" id="{9F3407B1-9974-8C1C-1F4B-ABF4252F5EFD}"/>
              </a:ext>
            </a:extLst>
          </p:cNvPr>
          <p:cNvSpPr/>
          <p:nvPr>
            <p:custDataLst>
              <p:tags r:id="rId5"/>
            </p:custDataLst>
          </p:nvPr>
        </p:nvSpPr>
        <p:spPr bwMode="auto">
          <a:xfrm>
            <a:off x="6190256" y="1496960"/>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Passive Method</a:t>
            </a:r>
          </a:p>
        </p:txBody>
      </p:sp>
      <p:pic>
        <p:nvPicPr>
          <p:cNvPr id="4098" name="Picture 2" descr="双目视觉传感器,单目视觉传感器,视觉传感器_大山谷图库">
            <a:extLst>
              <a:ext uri="{FF2B5EF4-FFF2-40B4-BE49-F238E27FC236}">
                <a16:creationId xmlns:a16="http://schemas.microsoft.com/office/drawing/2014/main" id="{3768C3E4-3C52-35F6-91D3-F0B295BAC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9284" y="3850023"/>
            <a:ext cx="2982137" cy="20951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boSense 机械式激光雷达 - RoboSense速腾聚创 | 让世界更安全，让生活更智能">
            <a:extLst>
              <a:ext uri="{FF2B5EF4-FFF2-40B4-BE49-F238E27FC236}">
                <a16:creationId xmlns:a16="http://schemas.microsoft.com/office/drawing/2014/main" id="{A7EC0936-622E-3CED-56B5-C42A0FA594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5714" y="3850023"/>
            <a:ext cx="3643650" cy="209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8536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2619308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endParaRPr lang="en-US" sz="4000" dirty="0"/>
          </a:p>
        </p:txBody>
      </p:sp>
    </p:spTree>
    <p:extLst>
      <p:ext uri="{BB962C8B-B14F-4D97-AF65-F5344CB8AC3E}">
        <p14:creationId xmlns:p14="http://schemas.microsoft.com/office/powerpoint/2010/main" val="1082930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F5B1956C-8600-2636-898C-0B13124865EB}"/>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30" name="矩形 29">
            <a:hlinkClick r:id="rId17" action="ppaction://hlinksldjump"/>
            <a:extLst>
              <a:ext uri="{FF2B5EF4-FFF2-40B4-BE49-F238E27FC236}">
                <a16:creationId xmlns:a16="http://schemas.microsoft.com/office/drawing/2014/main" id="{4AAEF19C-BA65-52F7-4412-75256AB197A5}"/>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AD675417-918E-D110-674A-FD294E91068B}"/>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0B59EBF5-B155-7500-01F6-A5466F2502A7}"/>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7" name="矩形 26">
            <a:hlinkClick r:id="rId18" action="ppaction://hlinksldjump"/>
            <a:extLst>
              <a:ext uri="{FF2B5EF4-FFF2-40B4-BE49-F238E27FC236}">
                <a16:creationId xmlns:a16="http://schemas.microsoft.com/office/drawing/2014/main" id="{31A34BB3-38EB-5956-016F-8B28BDC6B526}"/>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642F6714-6A50-4D26-0BF9-BABD0D5DBE56}"/>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hlinkClick r:id="rId19" action="ppaction://hlinksldjump"/>
            <a:extLst>
              <a:ext uri="{FF2B5EF4-FFF2-40B4-BE49-F238E27FC236}">
                <a16:creationId xmlns:a16="http://schemas.microsoft.com/office/drawing/2014/main" id="{54A475DE-8D96-029C-A5D3-9DDC1FA87492}"/>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24" name="矩形 23">
            <a:hlinkClick r:id="rId19" action="ppaction://hlinksldjump"/>
            <a:extLst>
              <a:ext uri="{FF2B5EF4-FFF2-40B4-BE49-F238E27FC236}">
                <a16:creationId xmlns:a16="http://schemas.microsoft.com/office/drawing/2014/main" id="{BA00EAD8-B23B-A17B-F9DC-29987ED72E3D}"/>
              </a:ext>
            </a:extLst>
          </p:cNvPr>
          <p:cNvSpPr/>
          <p:nvPr>
            <p:custDataLst>
              <p:tags r:id="rId9"/>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3" name="矩形 22">
            <a:hlinkClick r:id="rId19" action="ppaction://hlinksldjump"/>
            <a:extLst>
              <a:ext uri="{FF2B5EF4-FFF2-40B4-BE49-F238E27FC236}">
                <a16:creationId xmlns:a16="http://schemas.microsoft.com/office/drawing/2014/main" id="{B246667F-F9E0-A52C-65FB-7724DD12E45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2" name="矩形 21">
            <a:extLst>
              <a:ext uri="{FF2B5EF4-FFF2-40B4-BE49-F238E27FC236}">
                <a16:creationId xmlns:a16="http://schemas.microsoft.com/office/drawing/2014/main" id="{66EDCE38-F497-7949-B90D-787E63B05343}"/>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1" name="矩形 20">
            <a:hlinkClick r:id="rId20" action="ppaction://hlinksldjump"/>
            <a:extLst>
              <a:ext uri="{FF2B5EF4-FFF2-40B4-BE49-F238E27FC236}">
                <a16:creationId xmlns:a16="http://schemas.microsoft.com/office/drawing/2014/main" id="{694C096E-65F8-0C50-3582-40D234CB07BB}"/>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71</a:t>
            </a:r>
          </a:p>
        </p:txBody>
      </p:sp>
      <p:sp>
        <p:nvSpPr>
          <p:cNvPr id="20" name="矩形 19">
            <a:hlinkClick r:id="rId20" action="ppaction://hlinksldjump"/>
            <a:extLst>
              <a:ext uri="{FF2B5EF4-FFF2-40B4-BE49-F238E27FC236}">
                <a16:creationId xmlns:a16="http://schemas.microsoft.com/office/drawing/2014/main" id="{438878CD-6E90-9949-CFBD-2B9DB8096270}"/>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75017F78-820E-2248-2F92-F166ABA74531}"/>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E07D9734-B601-295A-E078-91BA050DDF82}"/>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40619583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Voxel-based Methods</a:t>
            </a:r>
            <a:endParaRPr lang="en-US" dirty="0"/>
          </a:p>
        </p:txBody>
      </p:sp>
    </p:spTree>
    <p:extLst>
      <p:ext uri="{BB962C8B-B14F-4D97-AF65-F5344CB8AC3E}">
        <p14:creationId xmlns:p14="http://schemas.microsoft.com/office/powerpoint/2010/main" val="3318826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D3EA138F-B0D4-7CE5-F0B7-C1F6F3A4B3F7}"/>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30" name="矩形 29">
            <a:hlinkClick r:id="rId17" action="ppaction://hlinksldjump"/>
            <a:extLst>
              <a:ext uri="{FF2B5EF4-FFF2-40B4-BE49-F238E27FC236}">
                <a16:creationId xmlns:a16="http://schemas.microsoft.com/office/drawing/2014/main" id="{3789DB27-AAEA-C77E-89A8-1336DDBD65AE}"/>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2862F6B3-AB7A-D93B-5B8D-8F5F9295182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hlinkClick r:id="rId18" action="ppaction://hlinksldjump"/>
            <a:extLst>
              <a:ext uri="{FF2B5EF4-FFF2-40B4-BE49-F238E27FC236}">
                <a16:creationId xmlns:a16="http://schemas.microsoft.com/office/drawing/2014/main" id="{87D6501F-809A-F3C5-47E0-4B9896CE23BB}"/>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7" name="矩形 26">
            <a:hlinkClick r:id="rId18" action="ppaction://hlinksldjump"/>
            <a:extLst>
              <a:ext uri="{FF2B5EF4-FFF2-40B4-BE49-F238E27FC236}">
                <a16:creationId xmlns:a16="http://schemas.microsoft.com/office/drawing/2014/main" id="{332B0ED7-192B-E69B-2640-0F27FA7B7DEF}"/>
              </a:ext>
            </a:extLst>
          </p:cNvPr>
          <p:cNvSpPr/>
          <p:nvPr>
            <p:custDataLst>
              <p:tags r:id="rId6"/>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6" name="矩形 25">
            <a:hlinkClick r:id="rId18" action="ppaction://hlinksldjump"/>
            <a:extLst>
              <a:ext uri="{FF2B5EF4-FFF2-40B4-BE49-F238E27FC236}">
                <a16:creationId xmlns:a16="http://schemas.microsoft.com/office/drawing/2014/main" id="{C72320BA-DBA5-8F75-CBBA-384BA281BEA4}"/>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5" name="矩形 24">
            <a:extLst>
              <a:ext uri="{FF2B5EF4-FFF2-40B4-BE49-F238E27FC236}">
                <a16:creationId xmlns:a16="http://schemas.microsoft.com/office/drawing/2014/main" id="{56ECD1D0-3021-0D2B-768F-659E277428D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19" action="ppaction://hlinksldjump"/>
            <a:extLst>
              <a:ext uri="{FF2B5EF4-FFF2-40B4-BE49-F238E27FC236}">
                <a16:creationId xmlns:a16="http://schemas.microsoft.com/office/drawing/2014/main" id="{942B4F74-7AA6-1DCC-0B96-199BA7C447D5}"/>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23" name="矩形 22">
            <a:hlinkClick r:id="rId19" action="ppaction://hlinksldjump"/>
            <a:extLst>
              <a:ext uri="{FF2B5EF4-FFF2-40B4-BE49-F238E27FC236}">
                <a16:creationId xmlns:a16="http://schemas.microsoft.com/office/drawing/2014/main" id="{86044ED3-CEB9-3854-B02E-6757D87C0F63}"/>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0AD6B7B9-2D2C-214E-F588-1074C9C2DFA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7E4E6A0C-5850-7A28-A552-C32E7AC6C099}"/>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71</a:t>
            </a:r>
          </a:p>
        </p:txBody>
      </p:sp>
      <p:sp>
        <p:nvSpPr>
          <p:cNvPr id="20" name="矩形 19">
            <a:hlinkClick r:id="rId20" action="ppaction://hlinksldjump"/>
            <a:extLst>
              <a:ext uri="{FF2B5EF4-FFF2-40B4-BE49-F238E27FC236}">
                <a16:creationId xmlns:a16="http://schemas.microsoft.com/office/drawing/2014/main" id="{D929EB60-7362-871C-3E7A-071D75826E1A}"/>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9BC45EF0-8796-4AC2-805B-080A1417BCC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3F3B541D-41E5-F5C9-8305-FBB50414C67B}"/>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11367894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NeRF-based Methods</a:t>
            </a:r>
            <a:endParaRPr lang="en-US" dirty="0"/>
          </a:p>
        </p:txBody>
      </p:sp>
    </p:spTree>
    <p:extLst>
      <p:ext uri="{BB962C8B-B14F-4D97-AF65-F5344CB8AC3E}">
        <p14:creationId xmlns:p14="http://schemas.microsoft.com/office/powerpoint/2010/main" val="7062447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7" action="ppaction://hlinksldjump"/>
            <a:extLst>
              <a:ext uri="{FF2B5EF4-FFF2-40B4-BE49-F238E27FC236}">
                <a16:creationId xmlns:a16="http://schemas.microsoft.com/office/drawing/2014/main" id="{BEE07E18-DB44-CDE3-F0EB-C2455D89C1B4}"/>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30" name="矩形 29">
            <a:hlinkClick r:id="rId17" action="ppaction://hlinksldjump"/>
            <a:extLst>
              <a:ext uri="{FF2B5EF4-FFF2-40B4-BE49-F238E27FC236}">
                <a16:creationId xmlns:a16="http://schemas.microsoft.com/office/drawing/2014/main" id="{FC0E6FE7-CF19-A4BE-ECF8-9E92990857FA}"/>
              </a:ext>
            </a:extLst>
          </p:cNvPr>
          <p:cNvSpPr/>
          <p:nvPr>
            <p:custDataLst>
              <p:tags r:id="rId3"/>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9" name="矩形 28">
            <a:hlinkClick r:id="rId17" action="ppaction://hlinksldjump"/>
            <a:extLst>
              <a:ext uri="{FF2B5EF4-FFF2-40B4-BE49-F238E27FC236}">
                <a16:creationId xmlns:a16="http://schemas.microsoft.com/office/drawing/2014/main" id="{FC46936D-276F-9575-BD2A-73EAC082A8BD}"/>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8" name="矩形 27">
            <a:extLst>
              <a:ext uri="{FF2B5EF4-FFF2-40B4-BE49-F238E27FC236}">
                <a16:creationId xmlns:a16="http://schemas.microsoft.com/office/drawing/2014/main" id="{65EB22FF-BEAE-FEC1-8D13-0B607C1D40A9}"/>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18" action="ppaction://hlinksldjump"/>
            <a:extLst>
              <a:ext uri="{FF2B5EF4-FFF2-40B4-BE49-F238E27FC236}">
                <a16:creationId xmlns:a16="http://schemas.microsoft.com/office/drawing/2014/main" id="{AF547EDB-9C1F-536D-A828-24CACD6C670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6" name="矩形 25">
            <a:hlinkClick r:id="rId18" action="ppaction://hlinksldjump"/>
            <a:extLst>
              <a:ext uri="{FF2B5EF4-FFF2-40B4-BE49-F238E27FC236}">
                <a16:creationId xmlns:a16="http://schemas.microsoft.com/office/drawing/2014/main" id="{2D64D92A-F0FD-184B-80B6-368781A3F902}"/>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E3A123BF-40A7-89C9-C0CC-E6BD1D4CE981}"/>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D8EE903F-8E3F-E224-CCBF-D7D2A651330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23" name="矩形 22">
            <a:hlinkClick r:id="rId19" action="ppaction://hlinksldjump"/>
            <a:extLst>
              <a:ext uri="{FF2B5EF4-FFF2-40B4-BE49-F238E27FC236}">
                <a16:creationId xmlns:a16="http://schemas.microsoft.com/office/drawing/2014/main" id="{1B57CD61-05C5-64C4-860E-CA799A3DFC0D}"/>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3C896B82-7214-0A01-A1CC-6E87FDC05562}"/>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4B33DBB0-8E33-F303-51E1-6ED514BA97B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71</a:t>
            </a:r>
          </a:p>
        </p:txBody>
      </p:sp>
      <p:sp>
        <p:nvSpPr>
          <p:cNvPr id="20" name="矩形 19">
            <a:hlinkClick r:id="rId20" action="ppaction://hlinksldjump"/>
            <a:extLst>
              <a:ext uri="{FF2B5EF4-FFF2-40B4-BE49-F238E27FC236}">
                <a16:creationId xmlns:a16="http://schemas.microsoft.com/office/drawing/2014/main" id="{695AACC2-2096-7174-F95A-43360DE55429}"/>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215F3A76-815D-38A7-E10D-A5F2B0E31D87}"/>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FB6CED50-5F46-5759-428D-A4434E267BA4}"/>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126140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3D Gaussian Splatting-based Methods</a:t>
            </a:r>
            <a:endParaRPr lang="en-US" dirty="0"/>
          </a:p>
        </p:txBody>
      </p:sp>
    </p:spTree>
    <p:extLst>
      <p:ext uri="{BB962C8B-B14F-4D97-AF65-F5344CB8AC3E}">
        <p14:creationId xmlns:p14="http://schemas.microsoft.com/office/powerpoint/2010/main" val="1531648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F4DDBB7E-EA57-CDF9-D083-D5A826610094}"/>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17" action="ppaction://hlinksldjump"/>
            <a:extLst>
              <a:ext uri="{FF2B5EF4-FFF2-40B4-BE49-F238E27FC236}">
                <a16:creationId xmlns:a16="http://schemas.microsoft.com/office/drawing/2014/main" id="{E4FDB0BB-0ABF-75AA-0DA5-F1A2A124DB5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29" name="矩形 28">
            <a:hlinkClick r:id="rId17" action="ppaction://hlinksldjump"/>
            <a:extLst>
              <a:ext uri="{FF2B5EF4-FFF2-40B4-BE49-F238E27FC236}">
                <a16:creationId xmlns:a16="http://schemas.microsoft.com/office/drawing/2014/main" id="{8A0FA261-EB48-EB64-CB88-7F9FB973586E}"/>
              </a:ext>
            </a:extLst>
          </p:cNvPr>
          <p:cNvSpPr/>
          <p:nvPr>
            <p:custDataLst>
              <p:tags r:id="rId4"/>
            </p:custDataLst>
          </p:nvPr>
        </p:nvSpPr>
        <p:spPr>
          <a:xfrm>
            <a:off x="977959" y="310850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Large Feed-forward Methods</a:t>
            </a:r>
          </a:p>
        </p:txBody>
      </p:sp>
      <p:sp>
        <p:nvSpPr>
          <p:cNvPr id="28" name="矩形 27">
            <a:hlinkClick r:id="rId17" action="ppaction://hlinksldjump"/>
            <a:extLst>
              <a:ext uri="{FF2B5EF4-FFF2-40B4-BE49-F238E27FC236}">
                <a16:creationId xmlns:a16="http://schemas.microsoft.com/office/drawing/2014/main" id="{490EA5A1-7DB2-35C6-8A5A-2F9A7789B234}"/>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7" name="矩形 26">
            <a:hlinkClick r:id="rId18" action="ppaction://hlinksldjump"/>
            <a:extLst>
              <a:ext uri="{FF2B5EF4-FFF2-40B4-BE49-F238E27FC236}">
                <a16:creationId xmlns:a16="http://schemas.microsoft.com/office/drawing/2014/main" id="{5E501DB2-A8DA-E254-51E2-6F95584F8AAD}"/>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6" name="矩形 25">
            <a:hlinkClick r:id="rId18" action="ppaction://hlinksldjump"/>
            <a:extLst>
              <a:ext uri="{FF2B5EF4-FFF2-40B4-BE49-F238E27FC236}">
                <a16:creationId xmlns:a16="http://schemas.microsoft.com/office/drawing/2014/main" id="{D5018EDC-039B-FBAB-9605-14D11266ED2D}"/>
              </a:ext>
            </a:extLst>
          </p:cNvPr>
          <p:cNvSpPr/>
          <p:nvPr>
            <p:custDataLst>
              <p:tags r:id="rId7"/>
            </p:custDataLst>
          </p:nvPr>
        </p:nvSpPr>
        <p:spPr>
          <a:xfrm>
            <a:off x="977959" y="264489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Gaussian Splatting-based Methods</a:t>
            </a:r>
          </a:p>
        </p:txBody>
      </p:sp>
      <p:sp>
        <p:nvSpPr>
          <p:cNvPr id="25" name="矩形 24">
            <a:hlinkClick r:id="rId18" action="ppaction://hlinksldjump"/>
            <a:extLst>
              <a:ext uri="{FF2B5EF4-FFF2-40B4-BE49-F238E27FC236}">
                <a16:creationId xmlns:a16="http://schemas.microsoft.com/office/drawing/2014/main" id="{630F94A4-B48E-2671-1611-DFC9DFDA7A4B}"/>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4" name="矩形 23">
            <a:hlinkClick r:id="rId19" action="ppaction://hlinksldjump"/>
            <a:extLst>
              <a:ext uri="{FF2B5EF4-FFF2-40B4-BE49-F238E27FC236}">
                <a16:creationId xmlns:a16="http://schemas.microsoft.com/office/drawing/2014/main" id="{3589D8C2-F844-9C41-8113-4D5A4F297B5E}"/>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73</a:t>
            </a:r>
          </a:p>
        </p:txBody>
      </p:sp>
      <p:sp>
        <p:nvSpPr>
          <p:cNvPr id="23" name="矩形 22">
            <a:hlinkClick r:id="rId19" action="ppaction://hlinksldjump"/>
            <a:extLst>
              <a:ext uri="{FF2B5EF4-FFF2-40B4-BE49-F238E27FC236}">
                <a16:creationId xmlns:a16="http://schemas.microsoft.com/office/drawing/2014/main" id="{72E49505-9A36-1D10-581D-D009EC342854}"/>
              </a:ext>
            </a:extLst>
          </p:cNvPr>
          <p:cNvSpPr/>
          <p:nvPr>
            <p:custDataLst>
              <p:tags r:id="rId10"/>
            </p:custDataLst>
          </p:nvPr>
        </p:nvSpPr>
        <p:spPr>
          <a:xfrm>
            <a:off x="977959" y="218128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NeRF-based Methods</a:t>
            </a:r>
          </a:p>
        </p:txBody>
      </p:sp>
      <p:sp>
        <p:nvSpPr>
          <p:cNvPr id="22" name="矩形 21">
            <a:hlinkClick r:id="rId19" action="ppaction://hlinksldjump"/>
            <a:extLst>
              <a:ext uri="{FF2B5EF4-FFF2-40B4-BE49-F238E27FC236}">
                <a16:creationId xmlns:a16="http://schemas.microsoft.com/office/drawing/2014/main" id="{ECFB0308-833D-8531-9A40-A9610E234BD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1" name="矩形 20">
            <a:hlinkClick r:id="rId20" action="ppaction://hlinksldjump"/>
            <a:extLst>
              <a:ext uri="{FF2B5EF4-FFF2-40B4-BE49-F238E27FC236}">
                <a16:creationId xmlns:a16="http://schemas.microsoft.com/office/drawing/2014/main" id="{99A357E2-B580-13F6-AD71-E264156712E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71</a:t>
            </a:r>
          </a:p>
        </p:txBody>
      </p:sp>
      <p:sp>
        <p:nvSpPr>
          <p:cNvPr id="20" name="矩形 19">
            <a:hlinkClick r:id="rId20" action="ppaction://hlinksldjump"/>
            <a:extLst>
              <a:ext uri="{FF2B5EF4-FFF2-40B4-BE49-F238E27FC236}">
                <a16:creationId xmlns:a16="http://schemas.microsoft.com/office/drawing/2014/main" id="{344DEED4-CA60-9B84-5CA5-98EBCDD0A602}"/>
              </a:ext>
            </a:extLst>
          </p:cNvPr>
          <p:cNvSpPr/>
          <p:nvPr>
            <p:custDataLst>
              <p:tags r:id="rId13"/>
            </p:custDataLst>
          </p:nvPr>
        </p:nvSpPr>
        <p:spPr>
          <a:xfrm>
            <a:off x="977959" y="1717675"/>
            <a:ext cx="36532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Voxel-based Methods</a:t>
            </a:r>
          </a:p>
        </p:txBody>
      </p:sp>
      <p:sp>
        <p:nvSpPr>
          <p:cNvPr id="19" name="矩形 18">
            <a:hlinkClick r:id="rId20" action="ppaction://hlinksldjump"/>
            <a:extLst>
              <a:ext uri="{FF2B5EF4-FFF2-40B4-BE49-F238E27FC236}">
                <a16:creationId xmlns:a16="http://schemas.microsoft.com/office/drawing/2014/main" id="{A58479A4-3972-471C-7544-77158BF1FEE8}"/>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18" name="标题 17">
            <a:extLst>
              <a:ext uri="{FF2B5EF4-FFF2-40B4-BE49-F238E27FC236}">
                <a16:creationId xmlns:a16="http://schemas.microsoft.com/office/drawing/2014/main" id="{6FEBC0C0-9259-447B-392B-DFA99E1CE54A}"/>
              </a:ext>
            </a:extLst>
          </p:cNvPr>
          <p:cNvSpPr>
            <a:spLocks noGrp="1"/>
          </p:cNvSpPr>
          <p:nvPr>
            <p:ph type="title"/>
            <p:custDataLst>
              <p:tags r:id="rId15"/>
            </p:custDataLst>
          </p:nvPr>
        </p:nvSpPr>
        <p:spPr/>
        <p:txBody>
          <a:bodyPr/>
          <a:lstStyle/>
          <a:p>
            <a:r>
              <a:rPr lang="en-US"/>
              <a:t>None Depth Estimation</a:t>
            </a:r>
          </a:p>
        </p:txBody>
      </p:sp>
    </p:spTree>
    <p:custDataLst>
      <p:tags r:id="rId1"/>
    </p:custDataLst>
    <p:extLst>
      <p:ext uri="{BB962C8B-B14F-4D97-AF65-F5344CB8AC3E}">
        <p14:creationId xmlns:p14="http://schemas.microsoft.com/office/powerpoint/2010/main" val="35879309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Large Feed-forward Methods</a:t>
            </a:r>
            <a:endParaRPr lang="en-US" dirty="0"/>
          </a:p>
        </p:txBody>
      </p:sp>
    </p:spTree>
    <p:extLst>
      <p:ext uri="{BB962C8B-B14F-4D97-AF65-F5344CB8AC3E}">
        <p14:creationId xmlns:p14="http://schemas.microsoft.com/office/powerpoint/2010/main" val="19869402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3" action="ppaction://hlinksldjump"/>
            <a:extLst>
              <a:ext uri="{FF2B5EF4-FFF2-40B4-BE49-F238E27FC236}">
                <a16:creationId xmlns:a16="http://schemas.microsoft.com/office/drawing/2014/main" id="{EE5EC37E-0421-0B27-9ADC-E1AD0A009033}"/>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42" name="矩形 41">
            <a:hlinkClick r:id="rId23" action="ppaction://hlinksldjump"/>
            <a:extLst>
              <a:ext uri="{FF2B5EF4-FFF2-40B4-BE49-F238E27FC236}">
                <a16:creationId xmlns:a16="http://schemas.microsoft.com/office/drawing/2014/main" id="{DDCA917E-FFEA-BC88-5177-86E2A6579D1F}"/>
              </a:ext>
            </a:extLst>
          </p:cNvPr>
          <p:cNvSpPr/>
          <p:nvPr>
            <p:custDataLst>
              <p:tags r:id="rId3"/>
            </p:custDataLst>
          </p:nvPr>
        </p:nvSpPr>
        <p:spPr>
          <a:xfrm>
            <a:off x="977959" y="403572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Conclusion</a:t>
            </a:r>
          </a:p>
        </p:txBody>
      </p:sp>
      <p:sp>
        <p:nvSpPr>
          <p:cNvPr id="41" name="矩形 40">
            <a:hlinkClick r:id="rId23" action="ppaction://hlinksldjump"/>
            <a:extLst>
              <a:ext uri="{FF2B5EF4-FFF2-40B4-BE49-F238E27FC236}">
                <a16:creationId xmlns:a16="http://schemas.microsoft.com/office/drawing/2014/main" id="{E681CDC0-BE5E-BF3D-D739-8A6EEE1BA332}"/>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40" name="矩形 39">
            <a:extLst>
              <a:ext uri="{FF2B5EF4-FFF2-40B4-BE49-F238E27FC236}">
                <a16:creationId xmlns:a16="http://schemas.microsoft.com/office/drawing/2014/main" id="{248CAB42-2770-36B8-E90A-B0426F6D932B}"/>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9" name="矩形 38">
            <a:hlinkClick r:id="rId24" action="ppaction://hlinksldjump"/>
            <a:extLst>
              <a:ext uri="{FF2B5EF4-FFF2-40B4-BE49-F238E27FC236}">
                <a16:creationId xmlns:a16="http://schemas.microsoft.com/office/drawing/2014/main" id="{37D44762-2B32-D07D-E5C3-65298A6BB3FA}"/>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38" name="矩形 37">
            <a:hlinkClick r:id="rId24" action="ppaction://hlinksldjump"/>
            <a:extLst>
              <a:ext uri="{FF2B5EF4-FFF2-40B4-BE49-F238E27FC236}">
                <a16:creationId xmlns:a16="http://schemas.microsoft.com/office/drawing/2014/main" id="{854EC21D-E9C1-0142-A50C-0287CB5F2ADB}"/>
              </a:ext>
            </a:extLst>
          </p:cNvPr>
          <p:cNvSpPr/>
          <p:nvPr>
            <p:custDataLst>
              <p:tags r:id="rId7"/>
            </p:custDataLst>
          </p:nvPr>
        </p:nvSpPr>
        <p:spPr>
          <a:xfrm>
            <a:off x="977959" y="357211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Discussions</a:t>
            </a:r>
          </a:p>
        </p:txBody>
      </p:sp>
      <p:sp>
        <p:nvSpPr>
          <p:cNvPr id="37" name="矩形 36">
            <a:hlinkClick r:id="rId24" action="ppaction://hlinksldjump"/>
            <a:extLst>
              <a:ext uri="{FF2B5EF4-FFF2-40B4-BE49-F238E27FC236}">
                <a16:creationId xmlns:a16="http://schemas.microsoft.com/office/drawing/2014/main" id="{66F10255-8B03-1A17-2219-A56D6F180C4E}"/>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6" name="矩形 35">
            <a:hlinkClick r:id="rId25" action="ppaction://hlinksldjump"/>
            <a:extLst>
              <a:ext uri="{FF2B5EF4-FFF2-40B4-BE49-F238E27FC236}">
                <a16:creationId xmlns:a16="http://schemas.microsoft.com/office/drawing/2014/main" id="{ECB25FED-A4F6-A696-40BC-D9322E48A591}"/>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69</a:t>
            </a:r>
          </a:p>
        </p:txBody>
      </p:sp>
      <p:sp>
        <p:nvSpPr>
          <p:cNvPr id="35" name="矩形 34">
            <a:hlinkClick r:id="rId25" action="ppaction://hlinksldjump"/>
            <a:extLst>
              <a:ext uri="{FF2B5EF4-FFF2-40B4-BE49-F238E27FC236}">
                <a16:creationId xmlns:a16="http://schemas.microsoft.com/office/drawing/2014/main" id="{5669AA33-DDB8-4447-EA68-6548AC920DA6}"/>
              </a:ext>
            </a:extLst>
          </p:cNvPr>
          <p:cNvSpPr/>
          <p:nvPr>
            <p:custDataLst>
              <p:tags r:id="rId10"/>
            </p:custDataLst>
          </p:nvPr>
        </p:nvSpPr>
        <p:spPr>
          <a:xfrm>
            <a:off x="977959" y="310850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None Depth Estimation</a:t>
            </a:r>
          </a:p>
        </p:txBody>
      </p:sp>
      <p:sp>
        <p:nvSpPr>
          <p:cNvPr id="34" name="矩形 33">
            <a:hlinkClick r:id="rId25" action="ppaction://hlinksldjump"/>
            <a:extLst>
              <a:ext uri="{FF2B5EF4-FFF2-40B4-BE49-F238E27FC236}">
                <a16:creationId xmlns:a16="http://schemas.microsoft.com/office/drawing/2014/main" id="{F1882AA1-C7E2-0357-E8F7-D907B26DA9D4}"/>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3" name="矩形 32">
            <a:hlinkClick r:id="rId26" action="ppaction://hlinksldjump"/>
            <a:extLst>
              <a:ext uri="{FF2B5EF4-FFF2-40B4-BE49-F238E27FC236}">
                <a16:creationId xmlns:a16="http://schemas.microsoft.com/office/drawing/2014/main" id="{9B455780-A9E6-A8A5-591B-FDC66E18974E}"/>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33</a:t>
            </a:r>
          </a:p>
        </p:txBody>
      </p:sp>
      <p:sp>
        <p:nvSpPr>
          <p:cNvPr id="32" name="矩形 31">
            <a:hlinkClick r:id="rId26" action="ppaction://hlinksldjump"/>
            <a:extLst>
              <a:ext uri="{FF2B5EF4-FFF2-40B4-BE49-F238E27FC236}">
                <a16:creationId xmlns:a16="http://schemas.microsoft.com/office/drawing/2014/main" id="{72157CC8-4B6C-4D4C-F7BE-D59B27FD44BB}"/>
              </a:ext>
            </a:extLst>
          </p:cNvPr>
          <p:cNvSpPr/>
          <p:nvPr>
            <p:custDataLst>
              <p:tags r:id="rId13"/>
            </p:custDataLst>
          </p:nvPr>
        </p:nvSpPr>
        <p:spPr>
          <a:xfrm>
            <a:off x="977959" y="264489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Depth Estimation</a:t>
            </a:r>
          </a:p>
        </p:txBody>
      </p:sp>
      <p:sp>
        <p:nvSpPr>
          <p:cNvPr id="31" name="矩形 30">
            <a:hlinkClick r:id="rId26" action="ppaction://hlinksldjump"/>
            <a:extLst>
              <a:ext uri="{FF2B5EF4-FFF2-40B4-BE49-F238E27FC236}">
                <a16:creationId xmlns:a16="http://schemas.microsoft.com/office/drawing/2014/main" id="{96103AA6-3023-B58A-5471-47C08AE38BEC}"/>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30" name="矩形 29">
            <a:hlinkClick r:id="rId27" action="ppaction://hlinksldjump"/>
            <a:extLst>
              <a:ext uri="{FF2B5EF4-FFF2-40B4-BE49-F238E27FC236}">
                <a16:creationId xmlns:a16="http://schemas.microsoft.com/office/drawing/2014/main" id="{9D03B07A-D30D-483E-0889-78023BDFA28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29" name="矩形 28">
            <a:hlinkClick r:id="rId27" action="ppaction://hlinksldjump"/>
            <a:extLst>
              <a:ext uri="{FF2B5EF4-FFF2-40B4-BE49-F238E27FC236}">
                <a16:creationId xmlns:a16="http://schemas.microsoft.com/office/drawing/2014/main" id="{CEC9525C-7B23-E3B4-4017-E00D757FB806}"/>
              </a:ext>
            </a:extLst>
          </p:cNvPr>
          <p:cNvSpPr/>
          <p:nvPr>
            <p:custDataLst>
              <p:tags r:id="rId16"/>
            </p:custDataLst>
          </p:nvPr>
        </p:nvSpPr>
        <p:spPr>
          <a:xfrm>
            <a:off x="977959" y="218128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Preliminaries</a:t>
            </a:r>
          </a:p>
        </p:txBody>
      </p:sp>
      <p:sp>
        <p:nvSpPr>
          <p:cNvPr id="28" name="矩形 27">
            <a:hlinkClick r:id="rId27" action="ppaction://hlinksldjump"/>
            <a:extLst>
              <a:ext uri="{FF2B5EF4-FFF2-40B4-BE49-F238E27FC236}">
                <a16:creationId xmlns:a16="http://schemas.microsoft.com/office/drawing/2014/main" id="{52878DF4-8EAC-AA09-3624-8FB2FC2CBF67}"/>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7" name="矩形 26">
            <a:hlinkClick r:id="rId28" action="ppaction://hlinksldjump"/>
            <a:extLst>
              <a:ext uri="{FF2B5EF4-FFF2-40B4-BE49-F238E27FC236}">
                <a16:creationId xmlns:a16="http://schemas.microsoft.com/office/drawing/2014/main" id="{D2C91F45-7075-1BD1-778F-B17D8945A08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26" name="矩形 25">
            <a:hlinkClick r:id="rId28" action="ppaction://hlinksldjump"/>
            <a:extLst>
              <a:ext uri="{FF2B5EF4-FFF2-40B4-BE49-F238E27FC236}">
                <a16:creationId xmlns:a16="http://schemas.microsoft.com/office/drawing/2014/main" id="{83E8AD6A-00A7-36D9-9370-08C9A1F9B0A4}"/>
              </a:ext>
            </a:extLst>
          </p:cNvPr>
          <p:cNvSpPr/>
          <p:nvPr>
            <p:custDataLst>
              <p:tags r:id="rId19"/>
            </p:custDataLst>
          </p:nvPr>
        </p:nvSpPr>
        <p:spPr>
          <a:xfrm>
            <a:off x="977959" y="1717675"/>
            <a:ext cx="3631144"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5" name="矩形 24">
            <a:hlinkClick r:id="rId28" action="ppaction://hlinksldjump"/>
            <a:extLst>
              <a:ext uri="{FF2B5EF4-FFF2-40B4-BE49-F238E27FC236}">
                <a16:creationId xmlns:a16="http://schemas.microsoft.com/office/drawing/2014/main" id="{3AD0B609-7DFA-A11F-FE54-FB00AC3C0E35}"/>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4" name="标题 23">
            <a:extLst>
              <a:ext uri="{FF2B5EF4-FFF2-40B4-BE49-F238E27FC236}">
                <a16:creationId xmlns:a16="http://schemas.microsoft.com/office/drawing/2014/main" id="{5506DDF1-5199-A4C1-112C-27244B209A2C}"/>
              </a:ext>
            </a:extLst>
          </p:cNvPr>
          <p:cNvSpPr>
            <a:spLocks noGrp="1"/>
          </p:cNvSpPr>
          <p:nvPr>
            <p:ph type="title"/>
            <p:custDataLst>
              <p:tags r:id="rId21"/>
            </p:custDataLst>
          </p:nvPr>
        </p:nvSpPr>
        <p:spPr/>
        <p:txBody>
          <a:bodyPr/>
          <a:lstStyle/>
          <a:p>
            <a:r>
              <a:rPr lang="en-US"/>
              <a:t>MVS</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849076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体素化方法将三维空间离散化为体素，并将每个体素标记为在表面内部或外部</a:t>
            </a:r>
            <a:endParaRPr lang="en-US" altLang="zh-CN" dirty="0">
              <a:latin typeface="+mn-lt"/>
            </a:endParaRPr>
          </a:p>
          <a:p>
            <a:pPr lvl="1"/>
            <a:r>
              <a:rPr lang="zh-CN" altLang="en-US" dirty="0">
                <a:latin typeface="+mn-lt"/>
              </a:rPr>
              <a:t>由于内存消耗巨大，它们仅限于小规模场景</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点云方法直接作用于三维点，并经常采用传播方法来逐渐使重建更加密集</a:t>
            </a:r>
            <a:endParaRPr lang="en-US" altLang="zh-CN" dirty="0">
              <a:latin typeface="+mn-lt"/>
            </a:endParaRPr>
          </a:p>
          <a:p>
            <a:pPr lvl="1"/>
            <a:r>
              <a:rPr lang="zh-CN" altLang="en-US" dirty="0">
                <a:latin typeface="+mn-lt"/>
              </a:rPr>
              <a:t>由于点云传播是顺序进行的，因此这些方法难以并行化，导致处理时间更长</a:t>
            </a:r>
            <a:endParaRPr lang="en-US" altLang="zh-CN" dirty="0">
              <a:latin typeface="+mn-lt"/>
            </a:endParaRPr>
          </a:p>
          <a:p>
            <a:pPr lvl="1"/>
            <a:r>
              <a:rPr lang="zh-CN" altLang="en-US" dirty="0">
                <a:latin typeface="+mn-lt"/>
              </a:rPr>
              <a:t>点云的不规则性和大尺寸也不太适合深度学习，尤其是在大规模场景中</a:t>
            </a:r>
            <a:endParaRPr lang="en-US"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1958698"/>
            <a:ext cx="3346938"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依赖深度图的方法使用具有光度一致性的块匹配来估计单个图像的深度图</a:t>
            </a:r>
            <a:endParaRPr lang="en-US" altLang="zh-CN" dirty="0">
              <a:latin typeface="+mn-lt"/>
            </a:endParaRPr>
          </a:p>
          <a:p>
            <a:pPr lvl="1"/>
            <a:r>
              <a:rPr lang="zh-CN" altLang="en-US" dirty="0">
                <a:latin typeface="+mn-lt"/>
              </a:rPr>
              <a:t>这些深度图被融合成密集表示，例如，点云或网格，作为后处理步骤</a:t>
            </a:r>
            <a:endParaRPr lang="en-US" altLang="zh-CN" dirty="0">
              <a:latin typeface="+mn-lt"/>
            </a:endParaRPr>
          </a:p>
          <a:p>
            <a:pPr lvl="1"/>
            <a:r>
              <a:rPr lang="zh-CN" altLang="en-US" dirty="0">
                <a:latin typeface="+mn-lt"/>
              </a:rPr>
              <a:t>这种设计将重建问题分解为每个视图的深度估计和深度融合，这明确地提高了灵活性和可扩展性</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dirty="0">
                <a:solidFill>
                  <a:schemeClr val="bg1"/>
                </a:solidFill>
              </a:rPr>
              <a:t>V</a:t>
            </a:r>
            <a:r>
              <a:rPr lang="en-US" sz="1600" dirty="0">
                <a:solidFill>
                  <a:schemeClr val="bg1"/>
                </a:solidFill>
              </a:rPr>
              <a:t>olumetric</a:t>
            </a: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Point Cloud</a:t>
            </a: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1496960"/>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Depth Map</a:t>
            </a:r>
          </a:p>
        </p:txBody>
      </p:sp>
      <p:pic>
        <p:nvPicPr>
          <p:cNvPr id="5122" name="Picture 2" descr="利用PCL点云下采样实现数据体素化_点云体素化-CSDN博客">
            <a:extLst>
              <a:ext uri="{FF2B5EF4-FFF2-40B4-BE49-F238E27FC236}">
                <a16:creationId xmlns:a16="http://schemas.microsoft.com/office/drawing/2014/main" id="{F6330182-FA4B-22D9-0787-82FA77A9AF8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214" t="11795" r="3922" b="4231"/>
          <a:stretch/>
        </p:blipFill>
        <p:spPr bwMode="auto">
          <a:xfrm>
            <a:off x="1382590" y="3429000"/>
            <a:ext cx="2258158" cy="24168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基于Dynamo的点云BIM自动化建模方法与流程">
            <a:extLst>
              <a:ext uri="{FF2B5EF4-FFF2-40B4-BE49-F238E27FC236}">
                <a16:creationId xmlns:a16="http://schemas.microsoft.com/office/drawing/2014/main" id="{916EEDFD-33D8-DD17-057C-82D3392D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89440" y="4385040"/>
            <a:ext cx="1413119" cy="149368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利用OpenCV建立视差图像-人工智能">
            <a:extLst>
              <a:ext uri="{FF2B5EF4-FFF2-40B4-BE49-F238E27FC236}">
                <a16:creationId xmlns:a16="http://schemas.microsoft.com/office/drawing/2014/main" id="{29EDF4C1-7741-76A3-AA0E-1FBF166E274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444" t="7457" r="11857" b="9542"/>
          <a:stretch/>
        </p:blipFill>
        <p:spPr bwMode="auto">
          <a:xfrm>
            <a:off x="9014085" y="4385040"/>
            <a:ext cx="1332492" cy="149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931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104019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4031520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6475164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2399126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0183098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58201B55-4657-CC9F-97BA-309A6A3FFB8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36" name="矩形 35">
            <a:hlinkClick r:id="rId20" action="ppaction://hlinksldjump"/>
            <a:extLst>
              <a:ext uri="{FF2B5EF4-FFF2-40B4-BE49-F238E27FC236}">
                <a16:creationId xmlns:a16="http://schemas.microsoft.com/office/drawing/2014/main" id="{E28B70F7-C045-0F2F-D5B7-F3E50628F6C8}"/>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3DCBE3FC-3827-8A41-7FCC-6185DE73EF49}"/>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2072EDD1-4D31-2989-E474-8F54C3EB7D1D}"/>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33" name="矩形 32">
            <a:hlinkClick r:id="rId21" action="ppaction://hlinksldjump"/>
            <a:extLst>
              <a:ext uri="{FF2B5EF4-FFF2-40B4-BE49-F238E27FC236}">
                <a16:creationId xmlns:a16="http://schemas.microsoft.com/office/drawing/2014/main" id="{25362EA4-2387-5CA2-C1EC-AB2C1BE9F85D}"/>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5F89D6A7-BFF7-CC44-DED7-AEFBCEDB1161}"/>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7A0F2613-B8D3-4E84-840E-D1CEEE4D7E23}"/>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30" name="矩形 29">
            <a:hlinkClick r:id="rId22" action="ppaction://hlinksldjump"/>
            <a:extLst>
              <a:ext uri="{FF2B5EF4-FFF2-40B4-BE49-F238E27FC236}">
                <a16:creationId xmlns:a16="http://schemas.microsoft.com/office/drawing/2014/main" id="{2EFA49DD-CE95-4D10-C0D7-84F55DF41E72}"/>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6D8EC924-8BD7-1137-5F8F-BF78B6C1FF14}"/>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hlinkClick r:id="rId23" action="ppaction://hlinksldjump"/>
            <a:extLst>
              <a:ext uri="{FF2B5EF4-FFF2-40B4-BE49-F238E27FC236}">
                <a16:creationId xmlns:a16="http://schemas.microsoft.com/office/drawing/2014/main" id="{34B56569-2069-E044-22E8-D2352251CA24}"/>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7" name="矩形 26">
            <a:hlinkClick r:id="rId23" action="ppaction://hlinksldjump"/>
            <a:extLst>
              <a:ext uri="{FF2B5EF4-FFF2-40B4-BE49-F238E27FC236}">
                <a16:creationId xmlns:a16="http://schemas.microsoft.com/office/drawing/2014/main" id="{8C846004-4DFD-D532-FAE3-6290CC3B48E5}"/>
              </a:ext>
            </a:extLst>
          </p:cNvPr>
          <p:cNvSpPr/>
          <p:nvPr>
            <p:custDataLst>
              <p:tags r:id="rId12"/>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6" name="矩形 25">
            <a:hlinkClick r:id="rId23" action="ppaction://hlinksldjump"/>
            <a:extLst>
              <a:ext uri="{FF2B5EF4-FFF2-40B4-BE49-F238E27FC236}">
                <a16:creationId xmlns:a16="http://schemas.microsoft.com/office/drawing/2014/main" id="{991074E9-A106-3650-4A57-F53760A2DD1E}"/>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5" name="矩形 24">
            <a:extLst>
              <a:ext uri="{FF2B5EF4-FFF2-40B4-BE49-F238E27FC236}">
                <a16:creationId xmlns:a16="http://schemas.microsoft.com/office/drawing/2014/main" id="{5FAB29A6-1006-7992-B433-4D986D0FA704}"/>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4" name="矩形 23">
            <a:hlinkClick r:id="rId24" action="ppaction://hlinksldjump"/>
            <a:extLst>
              <a:ext uri="{FF2B5EF4-FFF2-40B4-BE49-F238E27FC236}">
                <a16:creationId xmlns:a16="http://schemas.microsoft.com/office/drawing/2014/main" id="{2E9B8E2F-0A93-95A5-F0F4-05DE963CCC3D}"/>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3" name="矩形 22">
            <a:hlinkClick r:id="rId24" action="ppaction://hlinksldjump"/>
            <a:extLst>
              <a:ext uri="{FF2B5EF4-FFF2-40B4-BE49-F238E27FC236}">
                <a16:creationId xmlns:a16="http://schemas.microsoft.com/office/drawing/2014/main" id="{8C063007-1070-11FF-936C-F2A2E0E84049}"/>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0D0CB4BA-AE78-3215-51CD-8A8DB43A4AD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FF98E72C-FEFD-C9E3-8CE3-0A9DA41D8602}"/>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052358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Online MVS with Depth Estimation</a:t>
            </a:r>
            <a:endParaRPr lang="en-US" sz="4000" dirty="0"/>
          </a:p>
        </p:txBody>
      </p:sp>
    </p:spTree>
    <p:extLst>
      <p:ext uri="{BB962C8B-B14F-4D97-AF65-F5344CB8AC3E}">
        <p14:creationId xmlns:p14="http://schemas.microsoft.com/office/powerpoint/2010/main" val="39386140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2DC1B9CA-1F5E-08DB-3442-00CA853785DB}"/>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36" name="矩形 35">
            <a:hlinkClick r:id="rId20" action="ppaction://hlinksldjump"/>
            <a:extLst>
              <a:ext uri="{FF2B5EF4-FFF2-40B4-BE49-F238E27FC236}">
                <a16:creationId xmlns:a16="http://schemas.microsoft.com/office/drawing/2014/main" id="{0E3C4D47-5D03-C1DC-4B75-AB2FA62AEEA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93B8C82F-35AA-4B3C-88E7-1E611EEBCA44}"/>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CA894BA0-AA20-8785-3C7C-BA91A4C483A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33" name="矩形 32">
            <a:hlinkClick r:id="rId21" action="ppaction://hlinksldjump"/>
            <a:extLst>
              <a:ext uri="{FF2B5EF4-FFF2-40B4-BE49-F238E27FC236}">
                <a16:creationId xmlns:a16="http://schemas.microsoft.com/office/drawing/2014/main" id="{7E3F11BF-8843-9E4A-8085-D9D3D6A3A4FE}"/>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3C78CA25-7646-C5E5-44C2-022949B5681F}"/>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hlinkClick r:id="rId22" action="ppaction://hlinksldjump"/>
            <a:extLst>
              <a:ext uri="{FF2B5EF4-FFF2-40B4-BE49-F238E27FC236}">
                <a16:creationId xmlns:a16="http://schemas.microsoft.com/office/drawing/2014/main" id="{3F8FD0EE-7FA4-042D-6B3F-56BE20F11424}"/>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30" name="矩形 29">
            <a:hlinkClick r:id="rId22" action="ppaction://hlinksldjump"/>
            <a:extLst>
              <a:ext uri="{FF2B5EF4-FFF2-40B4-BE49-F238E27FC236}">
                <a16:creationId xmlns:a16="http://schemas.microsoft.com/office/drawing/2014/main" id="{A3111B8F-2020-5B98-5290-BD88479B6401}"/>
              </a:ext>
            </a:extLst>
          </p:cNvPr>
          <p:cNvSpPr/>
          <p:nvPr>
            <p:custDataLst>
              <p:tags r:id="rId9"/>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9" name="矩形 28">
            <a:hlinkClick r:id="rId22" action="ppaction://hlinksldjump"/>
            <a:extLst>
              <a:ext uri="{FF2B5EF4-FFF2-40B4-BE49-F238E27FC236}">
                <a16:creationId xmlns:a16="http://schemas.microsoft.com/office/drawing/2014/main" id="{07DA9B83-7C17-2E79-DE7B-94D0922290C7}"/>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8" name="矩形 27">
            <a:extLst>
              <a:ext uri="{FF2B5EF4-FFF2-40B4-BE49-F238E27FC236}">
                <a16:creationId xmlns:a16="http://schemas.microsoft.com/office/drawing/2014/main" id="{3108D781-D2E1-16B8-C301-604E0177959C}"/>
              </a:ext>
            </a:extLst>
          </p:cNvPr>
          <p:cNvSpPr/>
          <p:nvPr>
            <p:custDataLst>
              <p:tags r:id="rId11"/>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7" name="矩形 26">
            <a:hlinkClick r:id="rId23" action="ppaction://hlinksldjump"/>
            <a:extLst>
              <a:ext uri="{FF2B5EF4-FFF2-40B4-BE49-F238E27FC236}">
                <a16:creationId xmlns:a16="http://schemas.microsoft.com/office/drawing/2014/main" id="{5537F349-8BA8-5479-B06F-416540C7812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6" name="矩形 25">
            <a:hlinkClick r:id="rId23" action="ppaction://hlinksldjump"/>
            <a:extLst>
              <a:ext uri="{FF2B5EF4-FFF2-40B4-BE49-F238E27FC236}">
                <a16:creationId xmlns:a16="http://schemas.microsoft.com/office/drawing/2014/main" id="{3382D40F-7E66-BEC6-DC74-2574D04D90EA}"/>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83AFCD3B-472A-25E3-36BF-86B0A8CD5E47}"/>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0F8D66E-A8DF-2CEB-D22D-A567E1EE0E1E}"/>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3" name="矩形 22">
            <a:hlinkClick r:id="rId24" action="ppaction://hlinksldjump"/>
            <a:extLst>
              <a:ext uri="{FF2B5EF4-FFF2-40B4-BE49-F238E27FC236}">
                <a16:creationId xmlns:a16="http://schemas.microsoft.com/office/drawing/2014/main" id="{2F835892-4B4D-B7E2-53EC-4F8A9CA57174}"/>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AD1024E6-CD82-852B-BCE5-5257391C589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C2DCDE25-B44E-7DC3-7585-56598FC10394}"/>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1691357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endParaRPr lang="en-US" sz="4000" dirty="0"/>
          </a:p>
        </p:txBody>
      </p:sp>
    </p:spTree>
    <p:extLst>
      <p:ext uri="{BB962C8B-B14F-4D97-AF65-F5344CB8AC3E}">
        <p14:creationId xmlns:p14="http://schemas.microsoft.com/office/powerpoint/2010/main" val="13948930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—Benchmark Performance</a:t>
            </a:r>
            <a:endParaRPr lang="en-US" sz="4000" dirty="0"/>
          </a:p>
        </p:txBody>
      </p:sp>
    </p:spTree>
    <p:extLst>
      <p:ext uri="{BB962C8B-B14F-4D97-AF65-F5344CB8AC3E}">
        <p14:creationId xmlns:p14="http://schemas.microsoft.com/office/powerpoint/2010/main" val="4142983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Supervised Offline MVS with Depth Estimation</a:t>
            </a:r>
            <a:br>
              <a:rPr lang="en-US" altLang="zh-CN" sz="4000" dirty="0"/>
            </a:br>
            <a:r>
              <a:rPr lang="en-US" altLang="zh-CN" sz="4000" dirty="0"/>
              <a:t>—Memory Consumption and Run-time</a:t>
            </a:r>
            <a:endParaRPr lang="en-US" sz="4000" dirty="0"/>
          </a:p>
        </p:txBody>
      </p:sp>
    </p:spTree>
    <p:extLst>
      <p:ext uri="{BB962C8B-B14F-4D97-AF65-F5344CB8AC3E}">
        <p14:creationId xmlns:p14="http://schemas.microsoft.com/office/powerpoint/2010/main" val="447642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415467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B1CB810C-01DB-C733-01BC-EEED5CBC333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1" name="标题 1">
            <a:extLst>
              <a:ext uri="{FF2B5EF4-FFF2-40B4-BE49-F238E27FC236}">
                <a16:creationId xmlns:a16="http://schemas.microsoft.com/office/drawing/2014/main" id="{0F78657C-BD91-D663-7F96-427DA3F22DE1}"/>
              </a:ext>
            </a:extLst>
          </p:cNvPr>
          <p:cNvSpPr>
            <a:spLocks noGrp="1"/>
          </p:cNvSpPr>
          <p:nvPr>
            <p:ph type="title"/>
          </p:nvPr>
        </p:nvSpPr>
        <p:spPr>
          <a:xfrm>
            <a:off x="838200" y="171397"/>
            <a:ext cx="10515600" cy="1325563"/>
          </a:xfrm>
        </p:spPr>
        <p:txBody>
          <a:bodyPr vert="horz"/>
          <a:lstStyle/>
          <a:p>
            <a:r>
              <a:rPr lang="en-US" altLang="zh-CN" dirty="0"/>
              <a:t>Traditional MVS Problem</a:t>
            </a:r>
            <a:endParaRPr lang="en-US" dirty="0"/>
          </a:p>
        </p:txBody>
      </p:sp>
      <p:sp>
        <p:nvSpPr>
          <p:cNvPr id="13" name="ee4pContent1">
            <a:extLst>
              <a:ext uri="{FF2B5EF4-FFF2-40B4-BE49-F238E27FC236}">
                <a16:creationId xmlns:a16="http://schemas.microsoft.com/office/drawing/2014/main" id="{3B6203BD-23FB-8EBF-9208-09B1271C9D94}"/>
              </a:ext>
            </a:extLst>
          </p:cNvPr>
          <p:cNvSpPr txBox="1">
            <a:spLocks/>
          </p:cNvSpPr>
          <p:nvPr>
            <p:custDataLst>
              <p:tags r:id="rId2"/>
            </p:custDataLst>
          </p:nvPr>
        </p:nvSpPr>
        <p:spPr>
          <a:xfrm>
            <a:off x="838200"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同一物体静止不动的情况时，在不同光照条件下，成像状态不同</a:t>
            </a:r>
            <a:endParaRPr lang="en-US" dirty="0">
              <a:latin typeface="+mn-lt"/>
            </a:endParaRPr>
          </a:p>
        </p:txBody>
      </p:sp>
      <p:sp>
        <p:nvSpPr>
          <p:cNvPr id="14" name="ee4pContent1">
            <a:extLst>
              <a:ext uri="{FF2B5EF4-FFF2-40B4-BE49-F238E27FC236}">
                <a16:creationId xmlns:a16="http://schemas.microsoft.com/office/drawing/2014/main" id="{30ABA391-0CB1-676D-EF11-1890F1A10E6E}"/>
              </a:ext>
            </a:extLst>
          </p:cNvPr>
          <p:cNvSpPr txBox="1">
            <a:spLocks/>
          </p:cNvSpPr>
          <p:nvPr>
            <p:custDataLst>
              <p:tags r:id="rId3"/>
            </p:custDataLst>
          </p:nvPr>
        </p:nvSpPr>
        <p:spPr>
          <a:xfrm>
            <a:off x="4422531"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纹理信息不明显，频域信息稳定</a:t>
            </a:r>
            <a:endParaRPr lang="en-US" altLang="zh-CN" dirty="0">
              <a:latin typeface="+mn-lt"/>
            </a:endParaRPr>
          </a:p>
        </p:txBody>
      </p:sp>
      <p:sp>
        <p:nvSpPr>
          <p:cNvPr id="15" name="ee4pContent1">
            <a:extLst>
              <a:ext uri="{FF2B5EF4-FFF2-40B4-BE49-F238E27FC236}">
                <a16:creationId xmlns:a16="http://schemas.microsoft.com/office/drawing/2014/main" id="{1A5DEBBA-B5B7-DF16-D053-52D96987D9B1}"/>
              </a:ext>
            </a:extLst>
          </p:cNvPr>
          <p:cNvSpPr txBox="1">
            <a:spLocks/>
          </p:cNvSpPr>
          <p:nvPr>
            <p:custDataLst>
              <p:tags r:id="rId4"/>
            </p:custDataLst>
          </p:nvPr>
        </p:nvSpPr>
        <p:spPr>
          <a:xfrm>
            <a:off x="8006862" y="2793972"/>
            <a:ext cx="3346938" cy="351890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具有均匀反射特性、在任意发射（漫射、透射）方向上辐射亮度不变的一种介质反射表面</a:t>
            </a:r>
            <a:endParaRPr lang="en-US" dirty="0">
              <a:latin typeface="+mn-lt"/>
            </a:endParaRPr>
          </a:p>
        </p:txBody>
      </p:sp>
      <p:sp>
        <p:nvSpPr>
          <p:cNvPr id="16" name="ee4pHeader1">
            <a:extLst>
              <a:ext uri="{FF2B5EF4-FFF2-40B4-BE49-F238E27FC236}">
                <a16:creationId xmlns:a16="http://schemas.microsoft.com/office/drawing/2014/main" id="{280F01B9-A0D4-9D4F-6324-336785D83249}"/>
              </a:ext>
            </a:extLst>
          </p:cNvPr>
          <p:cNvSpPr/>
          <p:nvPr>
            <p:custDataLst>
              <p:tags r:id="rId5"/>
            </p:custDataLst>
          </p:nvPr>
        </p:nvSpPr>
        <p:spPr bwMode="auto">
          <a:xfrm>
            <a:off x="838200"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光照变化</a:t>
            </a:r>
            <a:endParaRPr lang="en-US" sz="1600" dirty="0">
              <a:solidFill>
                <a:schemeClr val="bg1"/>
              </a:solidFill>
            </a:endParaRPr>
          </a:p>
        </p:txBody>
      </p:sp>
      <p:sp>
        <p:nvSpPr>
          <p:cNvPr id="17" name="ee4pHeader1">
            <a:extLst>
              <a:ext uri="{FF2B5EF4-FFF2-40B4-BE49-F238E27FC236}">
                <a16:creationId xmlns:a16="http://schemas.microsoft.com/office/drawing/2014/main" id="{84FC510E-7371-9B5F-CF61-62403918A158}"/>
              </a:ext>
            </a:extLst>
          </p:cNvPr>
          <p:cNvSpPr/>
          <p:nvPr>
            <p:custDataLst>
              <p:tags r:id="rId6"/>
            </p:custDataLst>
          </p:nvPr>
        </p:nvSpPr>
        <p:spPr bwMode="auto">
          <a:xfrm>
            <a:off x="4422531"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低纹理区域</a:t>
            </a:r>
            <a:endParaRPr lang="en-US" sz="1600" dirty="0">
              <a:solidFill>
                <a:schemeClr val="bg1"/>
              </a:solidFill>
            </a:endParaRPr>
          </a:p>
        </p:txBody>
      </p:sp>
      <p:sp>
        <p:nvSpPr>
          <p:cNvPr id="18" name="ee4pHeader1">
            <a:extLst>
              <a:ext uri="{FF2B5EF4-FFF2-40B4-BE49-F238E27FC236}">
                <a16:creationId xmlns:a16="http://schemas.microsoft.com/office/drawing/2014/main" id="{80D1E6DA-24AD-3D1A-0D90-851FDAE7D13A}"/>
              </a:ext>
            </a:extLst>
          </p:cNvPr>
          <p:cNvSpPr/>
          <p:nvPr>
            <p:custDataLst>
              <p:tags r:id="rId7"/>
            </p:custDataLst>
          </p:nvPr>
        </p:nvSpPr>
        <p:spPr bwMode="auto">
          <a:xfrm>
            <a:off x="8006862" y="2332234"/>
            <a:ext cx="334693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朗伯表面</a:t>
            </a:r>
            <a:endParaRPr lang="en-US" sz="1600" dirty="0">
              <a:solidFill>
                <a:schemeClr val="bg1"/>
              </a:solidFill>
            </a:endParaRPr>
          </a:p>
        </p:txBody>
      </p:sp>
      <p:sp>
        <p:nvSpPr>
          <p:cNvPr id="19" name="ee4pContent1">
            <a:extLst>
              <a:ext uri="{FF2B5EF4-FFF2-40B4-BE49-F238E27FC236}">
                <a16:creationId xmlns:a16="http://schemas.microsoft.com/office/drawing/2014/main" id="{5892609E-BB1F-71FE-B224-D8A2D5D19ECF}"/>
              </a:ext>
            </a:extLst>
          </p:cNvPr>
          <p:cNvSpPr txBox="1">
            <a:spLocks/>
          </p:cNvSpPr>
          <p:nvPr>
            <p:custDataLst>
              <p:tags r:id="rId8"/>
            </p:custDataLst>
          </p:nvPr>
        </p:nvSpPr>
        <p:spPr>
          <a:xfrm>
            <a:off x="838199" y="1496960"/>
            <a:ext cx="10515600" cy="7529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尽管多视角立体视觉 </a:t>
            </a:r>
            <a:r>
              <a:rPr lang="en-US" altLang="zh-CN" dirty="0">
                <a:latin typeface="+mn-lt"/>
              </a:rPr>
              <a:t>(MVS) </a:t>
            </a:r>
            <a:r>
              <a:rPr lang="zh-CN" altLang="en-US" dirty="0">
                <a:latin typeface="+mn-lt"/>
              </a:rPr>
              <a:t>已经被广泛研究了几十年，但传统的 </a:t>
            </a:r>
            <a:r>
              <a:rPr lang="en-US" altLang="zh-CN" dirty="0">
                <a:latin typeface="+mn-lt"/>
              </a:rPr>
              <a:t>MVS </a:t>
            </a:r>
            <a:r>
              <a:rPr lang="zh-CN" altLang="en-US" dirty="0">
                <a:latin typeface="+mn-lt"/>
              </a:rPr>
              <a:t>方法依赖于手工设计的匹配度量</a:t>
            </a:r>
            <a:endParaRPr lang="en-US" altLang="zh-CN" dirty="0">
              <a:latin typeface="+mn-lt"/>
            </a:endParaRPr>
          </a:p>
          <a:p>
            <a:pPr lvl="1"/>
            <a:r>
              <a:rPr lang="zh-CN" altLang="en-US" dirty="0">
                <a:latin typeface="+mn-lt"/>
              </a:rPr>
              <a:t>因此在处理各种条件时面临挑战，例如，光照变化、低纹理区域和非朗伯表面</a:t>
            </a:r>
            <a:endParaRPr lang="en-US" dirty="0">
              <a:latin typeface="+mn-lt"/>
            </a:endParaRPr>
          </a:p>
        </p:txBody>
      </p:sp>
      <p:pic>
        <p:nvPicPr>
          <p:cNvPr id="6146" name="Picture 2">
            <a:extLst>
              <a:ext uri="{FF2B5EF4-FFF2-40B4-BE49-F238E27FC236}">
                <a16:creationId xmlns:a16="http://schemas.microsoft.com/office/drawing/2014/main" id="{B62F5A36-41A1-C20A-4047-C15EDBA60E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073" y="4064029"/>
            <a:ext cx="3307213" cy="18603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VPR 2021 | 稀疏纹理也能匹配？速览基于Transformers的图像特征匹配器LoFTR-CSDN博客">
            <a:extLst>
              <a:ext uri="{FF2B5EF4-FFF2-40B4-BE49-F238E27FC236}">
                <a16:creationId xmlns:a16="http://schemas.microsoft.com/office/drawing/2014/main" id="{2B3F3F86-36ED-8704-B432-A5724ED838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6233" y="3752154"/>
            <a:ext cx="3279532" cy="248405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光的传播规律：散射、反射、投射、衍射-上海嘉励自动化科技有限公司">
            <a:extLst>
              <a:ext uri="{FF2B5EF4-FFF2-40B4-BE49-F238E27FC236}">
                <a16:creationId xmlns:a16="http://schemas.microsoft.com/office/drawing/2014/main" id="{5D28A08F-21C9-3885-115C-5CEDCA1F14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51195" y="3908090"/>
            <a:ext cx="3258272" cy="217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428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B59F918-2ACA-D74F-833A-D4D1EBFC670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36" name="矩形 35">
            <a:hlinkClick r:id="rId20" action="ppaction://hlinksldjump"/>
            <a:extLst>
              <a:ext uri="{FF2B5EF4-FFF2-40B4-BE49-F238E27FC236}">
                <a16:creationId xmlns:a16="http://schemas.microsoft.com/office/drawing/2014/main" id="{89468F44-442B-126F-D38C-77D266F7E6DD}"/>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64B2943A-BE90-7B73-619A-0C4C4371B672}"/>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hlinkClick r:id="rId21" action="ppaction://hlinksldjump"/>
            <a:extLst>
              <a:ext uri="{FF2B5EF4-FFF2-40B4-BE49-F238E27FC236}">
                <a16:creationId xmlns:a16="http://schemas.microsoft.com/office/drawing/2014/main" id="{84261145-1FF4-F716-ED8D-8F52680FF29C}"/>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33" name="矩形 32">
            <a:hlinkClick r:id="rId21" action="ppaction://hlinksldjump"/>
            <a:extLst>
              <a:ext uri="{FF2B5EF4-FFF2-40B4-BE49-F238E27FC236}">
                <a16:creationId xmlns:a16="http://schemas.microsoft.com/office/drawing/2014/main" id="{BFD0BDE3-A71A-E6FD-8777-39A304544FF6}"/>
              </a:ext>
            </a:extLst>
          </p:cNvPr>
          <p:cNvSpPr/>
          <p:nvPr>
            <p:custDataLst>
              <p:tags r:id="rId6"/>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2" name="矩形 31">
            <a:hlinkClick r:id="rId21" action="ppaction://hlinksldjump"/>
            <a:extLst>
              <a:ext uri="{FF2B5EF4-FFF2-40B4-BE49-F238E27FC236}">
                <a16:creationId xmlns:a16="http://schemas.microsoft.com/office/drawing/2014/main" id="{268DFF66-F3F8-2227-09E1-7D31686B35D7}"/>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1" name="矩形 30">
            <a:extLst>
              <a:ext uri="{FF2B5EF4-FFF2-40B4-BE49-F238E27FC236}">
                <a16:creationId xmlns:a16="http://schemas.microsoft.com/office/drawing/2014/main" id="{B0157867-A703-F14E-33A4-22E0DD8F13D2}"/>
              </a:ext>
            </a:extLst>
          </p:cNvPr>
          <p:cNvSpPr/>
          <p:nvPr>
            <p:custDataLst>
              <p:tags r:id="rId8"/>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0" name="矩形 29">
            <a:hlinkClick r:id="rId22" action="ppaction://hlinksldjump"/>
            <a:extLst>
              <a:ext uri="{FF2B5EF4-FFF2-40B4-BE49-F238E27FC236}">
                <a16:creationId xmlns:a16="http://schemas.microsoft.com/office/drawing/2014/main" id="{A6D29F54-1B2E-4F68-E7C5-724B0F639552}"/>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9" name="矩形 28">
            <a:hlinkClick r:id="rId22" action="ppaction://hlinksldjump"/>
            <a:extLst>
              <a:ext uri="{FF2B5EF4-FFF2-40B4-BE49-F238E27FC236}">
                <a16:creationId xmlns:a16="http://schemas.microsoft.com/office/drawing/2014/main" id="{5BBC8D88-35AB-8862-83F3-214A7C7D578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683E21CF-0375-462B-F853-D19EC4ECB6E0}"/>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1CEEB3A0-F771-BEEA-B386-5EBBAD156655}"/>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6" name="矩形 25">
            <a:hlinkClick r:id="rId23" action="ppaction://hlinksldjump"/>
            <a:extLst>
              <a:ext uri="{FF2B5EF4-FFF2-40B4-BE49-F238E27FC236}">
                <a16:creationId xmlns:a16="http://schemas.microsoft.com/office/drawing/2014/main" id="{63DBCEE9-1FA7-5366-A747-2302AFA1EEB8}"/>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B0DEA8A-EE95-134A-620E-32C9DFE89F56}"/>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19589B6D-D9AC-B8A7-72C6-43A0EFCD86E3}"/>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3" name="矩形 22">
            <a:hlinkClick r:id="rId24" action="ppaction://hlinksldjump"/>
            <a:extLst>
              <a:ext uri="{FF2B5EF4-FFF2-40B4-BE49-F238E27FC236}">
                <a16:creationId xmlns:a16="http://schemas.microsoft.com/office/drawing/2014/main" id="{E95A9ADB-5057-6310-89C9-1CEB1BD46EC6}"/>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88B5ED84-AB2B-795D-CDC3-13456F2DC5B7}"/>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3C485E51-232D-BBB4-AB41-7F4972E1E9AE}"/>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4193780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Unsupervised MVS with Depth Estimation</a:t>
            </a:r>
            <a:endParaRPr lang="en-US" dirty="0"/>
          </a:p>
        </p:txBody>
      </p:sp>
    </p:spTree>
    <p:extLst>
      <p:ext uri="{BB962C8B-B14F-4D97-AF65-F5344CB8AC3E}">
        <p14:creationId xmlns:p14="http://schemas.microsoft.com/office/powerpoint/2010/main" val="2719872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0" action="ppaction://hlinksldjump"/>
            <a:extLst>
              <a:ext uri="{FF2B5EF4-FFF2-40B4-BE49-F238E27FC236}">
                <a16:creationId xmlns:a16="http://schemas.microsoft.com/office/drawing/2014/main" id="{D8296B9E-9F96-F250-B6E0-0BA413611EAC}"/>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36" name="矩形 35">
            <a:hlinkClick r:id="rId20" action="ppaction://hlinksldjump"/>
            <a:extLst>
              <a:ext uri="{FF2B5EF4-FFF2-40B4-BE49-F238E27FC236}">
                <a16:creationId xmlns:a16="http://schemas.microsoft.com/office/drawing/2014/main" id="{D9C56EDD-8C3F-21AF-5AD1-461E08D39D56}"/>
              </a:ext>
            </a:extLst>
          </p:cNvPr>
          <p:cNvSpPr/>
          <p:nvPr>
            <p:custDataLst>
              <p:tags r:id="rId3"/>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5" name="矩形 34">
            <a:hlinkClick r:id="rId20" action="ppaction://hlinksldjump"/>
            <a:extLst>
              <a:ext uri="{FF2B5EF4-FFF2-40B4-BE49-F238E27FC236}">
                <a16:creationId xmlns:a16="http://schemas.microsoft.com/office/drawing/2014/main" id="{CF1FD836-EE60-AC52-8579-5B8017BEDA46}"/>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4" name="矩形 33">
            <a:extLst>
              <a:ext uri="{FF2B5EF4-FFF2-40B4-BE49-F238E27FC236}">
                <a16:creationId xmlns:a16="http://schemas.microsoft.com/office/drawing/2014/main" id="{D7925E70-61FF-080B-CB7D-F54F32F09D23}"/>
              </a:ext>
            </a:extLst>
          </p:cNvPr>
          <p:cNvSpPr/>
          <p:nvPr>
            <p:custDataLst>
              <p:tags r:id="rId5"/>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3" name="矩形 32">
            <a:hlinkClick r:id="rId21" action="ppaction://hlinksldjump"/>
            <a:extLst>
              <a:ext uri="{FF2B5EF4-FFF2-40B4-BE49-F238E27FC236}">
                <a16:creationId xmlns:a16="http://schemas.microsoft.com/office/drawing/2014/main" id="{CB0650D6-2E67-4F94-04DE-A5F4847CC0E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32" name="矩形 31">
            <a:hlinkClick r:id="rId21" action="ppaction://hlinksldjump"/>
            <a:extLst>
              <a:ext uri="{FF2B5EF4-FFF2-40B4-BE49-F238E27FC236}">
                <a16:creationId xmlns:a16="http://schemas.microsoft.com/office/drawing/2014/main" id="{D97ED2B1-3721-7323-B1B0-DE93937081EC}"/>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501ECC42-2DBC-EFD7-32E0-79D248980F1D}"/>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D19D7F88-5378-70E7-C3BB-43DABE701251}"/>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9" name="矩形 28">
            <a:hlinkClick r:id="rId22" action="ppaction://hlinksldjump"/>
            <a:extLst>
              <a:ext uri="{FF2B5EF4-FFF2-40B4-BE49-F238E27FC236}">
                <a16:creationId xmlns:a16="http://schemas.microsoft.com/office/drawing/2014/main" id="{72849E83-33BB-A97D-FF1E-8513CC5CA594}"/>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B1910422-3F12-BC0E-ABDD-5298234691C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7F8D8359-5C90-4457-34D0-92B4C11EB9C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6" name="矩形 25">
            <a:hlinkClick r:id="rId23" action="ppaction://hlinksldjump"/>
            <a:extLst>
              <a:ext uri="{FF2B5EF4-FFF2-40B4-BE49-F238E27FC236}">
                <a16:creationId xmlns:a16="http://schemas.microsoft.com/office/drawing/2014/main" id="{321E62B5-61B1-FA2C-83EE-6DFEA213CDA6}"/>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38602F24-530A-7CC6-5B8D-BCB89561100D}"/>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B6D03637-1E7C-1EED-E441-F841A1A1EFB6}"/>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3" name="矩形 22">
            <a:hlinkClick r:id="rId24" action="ppaction://hlinksldjump"/>
            <a:extLst>
              <a:ext uri="{FF2B5EF4-FFF2-40B4-BE49-F238E27FC236}">
                <a16:creationId xmlns:a16="http://schemas.microsoft.com/office/drawing/2014/main" id="{F5CDC1E4-44B5-FE29-DEB3-5A9F91278BC3}"/>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46726C4B-6BC8-AE8D-3ED0-C83D082A751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DA3290F3-CF8E-53F1-7349-B258EEF668C5}"/>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2185172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—Voxel-based Methods</a:t>
            </a:r>
            <a:endParaRPr lang="en-US" sz="4000" dirty="0"/>
          </a:p>
        </p:txBody>
      </p:sp>
    </p:spTree>
    <p:extLst>
      <p:ext uri="{BB962C8B-B14F-4D97-AF65-F5344CB8AC3E}">
        <p14:creationId xmlns:p14="http://schemas.microsoft.com/office/powerpoint/2010/main" val="2391880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—NeRF-based Methods</a:t>
            </a:r>
            <a:endParaRPr lang="en-US" sz="4000" dirty="0"/>
          </a:p>
        </p:txBody>
      </p:sp>
    </p:spTree>
    <p:extLst>
      <p:ext uri="{BB962C8B-B14F-4D97-AF65-F5344CB8AC3E}">
        <p14:creationId xmlns:p14="http://schemas.microsoft.com/office/powerpoint/2010/main" val="32899691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—3D Gaussian Splatting-based Methods</a:t>
            </a:r>
            <a:endParaRPr lang="en-US" sz="4000" dirty="0"/>
          </a:p>
        </p:txBody>
      </p:sp>
    </p:spTree>
    <p:extLst>
      <p:ext uri="{BB962C8B-B14F-4D97-AF65-F5344CB8AC3E}">
        <p14:creationId xmlns:p14="http://schemas.microsoft.com/office/powerpoint/2010/main" val="21194608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Learning-based MVS without Depth Estimation</a:t>
            </a:r>
            <a:br>
              <a:rPr lang="en-US" altLang="zh-CN" sz="4000" dirty="0"/>
            </a:br>
            <a:r>
              <a:rPr lang="en-US" altLang="zh-CN" sz="4000" dirty="0"/>
              <a:t>—Large Feed-forward Methods</a:t>
            </a:r>
            <a:endParaRPr lang="en-US" sz="4000" dirty="0"/>
          </a:p>
        </p:txBody>
      </p:sp>
    </p:spTree>
    <p:extLst>
      <p:ext uri="{BB962C8B-B14F-4D97-AF65-F5344CB8AC3E}">
        <p14:creationId xmlns:p14="http://schemas.microsoft.com/office/powerpoint/2010/main" val="28360194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B29FA156-CB4A-D4E6-0A9F-7181D8063E14}"/>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6" name="矩形 35">
            <a:hlinkClick r:id="rId20" action="ppaction://hlinksldjump"/>
            <a:extLst>
              <a:ext uri="{FF2B5EF4-FFF2-40B4-BE49-F238E27FC236}">
                <a16:creationId xmlns:a16="http://schemas.microsoft.com/office/drawing/2014/main" id="{E9037F74-220A-036A-9C0B-4310B153A3E4}"/>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97</a:t>
            </a:r>
          </a:p>
        </p:txBody>
      </p:sp>
      <p:sp>
        <p:nvSpPr>
          <p:cNvPr id="35" name="矩形 34">
            <a:hlinkClick r:id="rId20" action="ppaction://hlinksldjump"/>
            <a:extLst>
              <a:ext uri="{FF2B5EF4-FFF2-40B4-BE49-F238E27FC236}">
                <a16:creationId xmlns:a16="http://schemas.microsoft.com/office/drawing/2014/main" id="{4B004403-2A42-F0E5-84F1-6A4308292F2E}"/>
              </a:ext>
            </a:extLst>
          </p:cNvPr>
          <p:cNvSpPr/>
          <p:nvPr>
            <p:custDataLst>
              <p:tags r:id="rId4"/>
            </p:custDataLst>
          </p:nvPr>
        </p:nvSpPr>
        <p:spPr>
          <a:xfrm>
            <a:off x="977959" y="357211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Future Research Directions</a:t>
            </a:r>
          </a:p>
        </p:txBody>
      </p:sp>
      <p:sp>
        <p:nvSpPr>
          <p:cNvPr id="34" name="矩形 33">
            <a:hlinkClick r:id="rId20" action="ppaction://hlinksldjump"/>
            <a:extLst>
              <a:ext uri="{FF2B5EF4-FFF2-40B4-BE49-F238E27FC236}">
                <a16:creationId xmlns:a16="http://schemas.microsoft.com/office/drawing/2014/main" id="{561A06FF-C846-BC76-230F-592B08F517AA}"/>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33" name="矩形 32">
            <a:hlinkClick r:id="rId21" action="ppaction://hlinksldjump"/>
            <a:extLst>
              <a:ext uri="{FF2B5EF4-FFF2-40B4-BE49-F238E27FC236}">
                <a16:creationId xmlns:a16="http://schemas.microsoft.com/office/drawing/2014/main" id="{42EE2989-CDAD-BE80-3B32-4C0646C53E16}"/>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32" name="矩形 31">
            <a:hlinkClick r:id="rId21" action="ppaction://hlinksldjump"/>
            <a:extLst>
              <a:ext uri="{FF2B5EF4-FFF2-40B4-BE49-F238E27FC236}">
                <a16:creationId xmlns:a16="http://schemas.microsoft.com/office/drawing/2014/main" id="{AEABE984-8F8A-D344-5893-E5B6DAF9500E}"/>
              </a:ext>
            </a:extLst>
          </p:cNvPr>
          <p:cNvSpPr/>
          <p:nvPr>
            <p:custDataLst>
              <p:tags r:id="rId7"/>
            </p:custDataLst>
          </p:nvPr>
        </p:nvSpPr>
        <p:spPr>
          <a:xfrm>
            <a:off x="977959" y="310850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Learning-based MVS without Depth Estimation</a:t>
            </a:r>
          </a:p>
        </p:txBody>
      </p:sp>
      <p:sp>
        <p:nvSpPr>
          <p:cNvPr id="31" name="矩形 30">
            <a:hlinkClick r:id="rId21" action="ppaction://hlinksldjump"/>
            <a:extLst>
              <a:ext uri="{FF2B5EF4-FFF2-40B4-BE49-F238E27FC236}">
                <a16:creationId xmlns:a16="http://schemas.microsoft.com/office/drawing/2014/main" id="{0D199B57-750F-16EC-A4DD-B0687ECBF146}"/>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30" name="矩形 29">
            <a:hlinkClick r:id="rId22" action="ppaction://hlinksldjump"/>
            <a:extLst>
              <a:ext uri="{FF2B5EF4-FFF2-40B4-BE49-F238E27FC236}">
                <a16:creationId xmlns:a16="http://schemas.microsoft.com/office/drawing/2014/main" id="{61487F47-DE7A-48B1-E5B4-D41A7CD7628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90</a:t>
            </a:r>
          </a:p>
        </p:txBody>
      </p:sp>
      <p:sp>
        <p:nvSpPr>
          <p:cNvPr id="29" name="矩形 28">
            <a:hlinkClick r:id="rId22" action="ppaction://hlinksldjump"/>
            <a:extLst>
              <a:ext uri="{FF2B5EF4-FFF2-40B4-BE49-F238E27FC236}">
                <a16:creationId xmlns:a16="http://schemas.microsoft.com/office/drawing/2014/main" id="{89A1839C-C56B-960B-6E3C-3F318BA83E56}"/>
              </a:ext>
            </a:extLst>
          </p:cNvPr>
          <p:cNvSpPr/>
          <p:nvPr>
            <p:custDataLst>
              <p:tags r:id="rId10"/>
            </p:custDataLst>
          </p:nvPr>
        </p:nvSpPr>
        <p:spPr>
          <a:xfrm>
            <a:off x="977959" y="264489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Unsupervised MVS with DepthEstimation</a:t>
            </a:r>
          </a:p>
        </p:txBody>
      </p:sp>
      <p:sp>
        <p:nvSpPr>
          <p:cNvPr id="28" name="矩形 27">
            <a:hlinkClick r:id="rId22" action="ppaction://hlinksldjump"/>
            <a:extLst>
              <a:ext uri="{FF2B5EF4-FFF2-40B4-BE49-F238E27FC236}">
                <a16:creationId xmlns:a16="http://schemas.microsoft.com/office/drawing/2014/main" id="{99DDBECF-9CA1-E2C9-7DD1-5B14C29F276B}"/>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7" name="矩形 26">
            <a:hlinkClick r:id="rId23" action="ppaction://hlinksldjump"/>
            <a:extLst>
              <a:ext uri="{FF2B5EF4-FFF2-40B4-BE49-F238E27FC236}">
                <a16:creationId xmlns:a16="http://schemas.microsoft.com/office/drawing/2014/main" id="{6C2B9153-AF78-FA2B-D989-EA70F485AA6C}"/>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6" name="矩形 25">
            <a:hlinkClick r:id="rId23" action="ppaction://hlinksldjump"/>
            <a:extLst>
              <a:ext uri="{FF2B5EF4-FFF2-40B4-BE49-F238E27FC236}">
                <a16:creationId xmlns:a16="http://schemas.microsoft.com/office/drawing/2014/main" id="{0FF50E3D-395B-1435-AAAA-3B3AFA40A382}"/>
              </a:ext>
            </a:extLst>
          </p:cNvPr>
          <p:cNvSpPr/>
          <p:nvPr>
            <p:custDataLst>
              <p:tags r:id="rId13"/>
            </p:custDataLst>
          </p:nvPr>
        </p:nvSpPr>
        <p:spPr>
          <a:xfrm>
            <a:off x="977959" y="218128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Offline MVS with Depth Estimation</a:t>
            </a:r>
          </a:p>
        </p:txBody>
      </p:sp>
      <p:sp>
        <p:nvSpPr>
          <p:cNvPr id="25" name="矩形 24">
            <a:hlinkClick r:id="rId23" action="ppaction://hlinksldjump"/>
            <a:extLst>
              <a:ext uri="{FF2B5EF4-FFF2-40B4-BE49-F238E27FC236}">
                <a16:creationId xmlns:a16="http://schemas.microsoft.com/office/drawing/2014/main" id="{102DE577-A4C1-861D-2434-765B3A0464B0}"/>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24" name="矩形 23">
            <a:hlinkClick r:id="rId24" action="ppaction://hlinksldjump"/>
            <a:extLst>
              <a:ext uri="{FF2B5EF4-FFF2-40B4-BE49-F238E27FC236}">
                <a16:creationId xmlns:a16="http://schemas.microsoft.com/office/drawing/2014/main" id="{A2901C19-390A-4ECE-2484-3212D5CF21B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3" name="矩形 22">
            <a:hlinkClick r:id="rId24" action="ppaction://hlinksldjump"/>
            <a:extLst>
              <a:ext uri="{FF2B5EF4-FFF2-40B4-BE49-F238E27FC236}">
                <a16:creationId xmlns:a16="http://schemas.microsoft.com/office/drawing/2014/main" id="{467444EC-D73A-E0D9-F91B-0DF718C05510}"/>
              </a:ext>
            </a:extLst>
          </p:cNvPr>
          <p:cNvSpPr/>
          <p:nvPr>
            <p:custDataLst>
              <p:tags r:id="rId16"/>
            </p:custDataLst>
          </p:nvPr>
        </p:nvSpPr>
        <p:spPr>
          <a:xfrm>
            <a:off x="977959" y="1717675"/>
            <a:ext cx="4467570"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Supervised Online MVS with Depth Estimation</a:t>
            </a:r>
          </a:p>
        </p:txBody>
      </p:sp>
      <p:sp>
        <p:nvSpPr>
          <p:cNvPr id="22" name="矩形 21">
            <a:hlinkClick r:id="rId24" action="ppaction://hlinksldjump"/>
            <a:extLst>
              <a:ext uri="{FF2B5EF4-FFF2-40B4-BE49-F238E27FC236}">
                <a16:creationId xmlns:a16="http://schemas.microsoft.com/office/drawing/2014/main" id="{2107D02D-63FD-4833-5E5A-49DCC6EF1FE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21" name="标题 20">
            <a:extLst>
              <a:ext uri="{FF2B5EF4-FFF2-40B4-BE49-F238E27FC236}">
                <a16:creationId xmlns:a16="http://schemas.microsoft.com/office/drawing/2014/main" id="{A591EA5D-777D-612E-4927-77E6B3B5B3AF}"/>
              </a:ext>
            </a:extLst>
          </p:cNvPr>
          <p:cNvSpPr>
            <a:spLocks noGrp="1"/>
          </p:cNvSpPr>
          <p:nvPr>
            <p:ph type="title"/>
            <p:custDataLst>
              <p:tags r:id="rId18"/>
            </p:custDataLst>
          </p:nvPr>
        </p:nvSpPr>
        <p:spPr/>
        <p:txBody>
          <a:bodyPr/>
          <a:lstStyle/>
          <a:p>
            <a:r>
              <a:rPr lang="en-US"/>
              <a:t>Discussions</a:t>
            </a:r>
          </a:p>
        </p:txBody>
      </p:sp>
    </p:spTree>
    <p:custDataLst>
      <p:tags r:id="rId1"/>
    </p:custDataLst>
    <p:extLst>
      <p:ext uri="{BB962C8B-B14F-4D97-AF65-F5344CB8AC3E}">
        <p14:creationId xmlns:p14="http://schemas.microsoft.com/office/powerpoint/2010/main" val="31161491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—Datasets and Benchmarks</a:t>
            </a:r>
            <a:endParaRPr lang="en-US" dirty="0"/>
          </a:p>
        </p:txBody>
      </p:sp>
    </p:spTree>
    <p:extLst>
      <p:ext uri="{BB962C8B-B14F-4D97-AF65-F5344CB8AC3E}">
        <p14:creationId xmlns:p14="http://schemas.microsoft.com/office/powerpoint/2010/main" val="1896908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Future Research Directions</a:t>
            </a:r>
            <a:br>
              <a:rPr lang="en-US" altLang="zh-CN" dirty="0"/>
            </a:br>
            <a:r>
              <a:rPr lang="en-US" altLang="zh-CN" dirty="0"/>
              <a:t>—View Selection</a:t>
            </a:r>
            <a:endParaRPr lang="en-US" dirty="0"/>
          </a:p>
        </p:txBody>
      </p:sp>
    </p:spTree>
    <p:extLst>
      <p:ext uri="{BB962C8B-B14F-4D97-AF65-F5344CB8AC3E}">
        <p14:creationId xmlns:p14="http://schemas.microsoft.com/office/powerpoint/2010/main" val="29614951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MVS&quot; title=&quot;MVS&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1.934&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637E6806-6333-4E52-B7F3-BF6EA9F20107}&quot; /&gt;&lt;item duration=&quot;30&quot; id=&quot;3c6c865f-f5a6-4af4-9fda-6948e46aee9d&quot; parentId=&quot;&quot; level=&quot;1&quot; generateAgendaSlide=&quot;1&quot; showAgendaItem=&quot;1&quot; isBreak=&quot;0&quot; topic=&quot;Preliminaries&quot; agendaSlideId=&quot;9990acd5-2cb4-45f6-82ce-d8e583c6b0d3&quot; sectionId=&quot;{069670B0-32C9-4D31-A922-C9B11834644C}&quot; /&gt;&lt;item duration=&quot;30&quot; id=&quot;6463fe9b-6e6f-4f46-8e9b-fdcd505c4aaa&quot; parentId=&quot;&quot; level=&quot;1&quot; generateAgendaSlide=&quot;1&quot; showAgendaItem=&quot;1&quot; isBreak=&quot;0&quot; topic=&quot;Depth Estimation&quot; agendaSlideId=&quot;57f756fa-0a0d-4faf-86b4-61abd619b9a9&quot; sectionId=&quot;{87623635-51BF-431E-9494-0954B919BEA8}&quot; /&gt;&lt;item duration=&quot;30&quot; id=&quot;d5ade8ba-1a5d-4f4b-aeb7-9d1588f1985f&quot; parentId=&quot;6463fe9b-6e6f-4f46-8e9b-fdcd505c4aaa&quot; level=&quot;2&quot; generateAgendaSlide=&quot;1&quot; showAgendaItem=&quot;1&quot; isBreak=&quot;0&quot; topic=&quot;Supervised&quot; agendaSlideId=&quot;34d24309-caa5-47f8-8eb5-626844a84e7c&quot; sectionId=&quot;{5F74BCA0-7BF3-4D31-9DFA-2F90E7600D7B}&quot; /&gt;&lt;item duration=&quot;30&quot; id=&quot;462953bc-cc0c-4e1d-962a-dfaea8b0b82f&quot; parentId=&quot;6463fe9b-6e6f-4f46-8e9b-fdcd505c4aaa&quot; level=&quot;2&quot; generateAgendaSlide=&quot;1&quot; showAgendaItem=&quot;1&quot; isBreak=&quot;0&quot; topic=&quot;Unsupervised &amp;amp; Semi-supervised&quot; agendaSlideId=&quot;0db287d0-d46b-49b7-b57a-948c6eb26d4d&quot; sectionId=&quot;{61359E78-D26C-49D3-BFB2-FD5A57B162FA}&quot; /&gt;&lt;item duration=&quot;30&quot; id=&quot;63ea3084-398f-406b-b849-60bcaaac9150&quot; parentId=&quot;&quot; level=&quot;1&quot; generateAgendaSlide=&quot;1&quot; showAgendaItem=&quot;1&quot; isBreak=&quot;0&quot; topic=&quot;None Depth Estimation&quot; agendaSlideId=&quot;74c0b988-9e18-455e-b196-9685cd0b85bd&quot; sectionId=&quot;{B8BC3ECF-9401-40D7-A64A-D807933B57C6}&quot; /&gt;&lt;item duration=&quot;30&quot; id=&quot;2e3e094f-a453-4b18-9822-9822f5db8ff9&quot; parentId=&quot;&quot; level=&quot;1&quot; generateAgendaSlide=&quot;1&quot; showAgendaItem=&quot;1&quot; isBreak=&quot;0&quot; topic=&quot;Discussions&quot; agendaSlideId=&quot;5bbeccca-bead-4fab-949a-86055cf9ea7e&quot; sectionId=&quot;{E76C1359-7CF5-4D7C-83DC-BAD21E8B5E63}&quot; /&gt;&lt;item duration=&quot;30&quot; id=&quot;11a270ba-7449-4cfc-b112-775ff341b6ee&quot; parentId=&quot;&quot; level=&quot;1&quot; generateAgendaSlide=&quot;1&quot; showAgendaItem=&quot;1&quot; isBreak=&quot;0&quot; topic=&quot;Conclusion&quot; agendaSlideId=&quot;bfbc024c-c859-49ab-aab7-ef408c11f3ea&quot; sectionId=&quot;{4FDACACF-BC08-4776-A2CD-87FFBE2111A3}&quot; /&gt;&lt;/items&gt;&lt;/agenda&gt;&lt;agenda name=&quot;Preliminaries&quot; title=&quot;Preliminarie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23.8495&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c8c3e918-9dfe-44de-a280-0a29830073a7&quot; parentId=&quot;&quot; level=&quot;1&quot; generateAgendaSlide=&quot;1&quot; showAgendaItem=&quot;1&quot; isBreak=&quot;0&quot; topic=&quot;Camera Calibration&quot; agendaSlideId=&quot;5b94bc02-f5dc-42eb-89f9-41d9c1c063eb&quot; /&gt;&lt;item duration=&quot;30&quot; id=&quot;f35d439a-4ab9-45b7-9868-d3d48533e4e7&quot; parentId=&quot;&quot; level=&quot;1&quot; generateAgendaSlide=&quot;1&quot; showAgendaItem=&quot;1&quot; isBreak=&quot;0&quot; topic=&quot;View Selection&quot; agendaSlideId=&quot;e59f1fcb-52ea-47bc-9e48-94dfad786789&quot; /&gt;&lt;item duration=&quot;30&quot; id=&quot;1d3bde62-9b58-40ad-b59b-a796f0bb3e83&quot; parentId=&quot;&quot; level=&quot;1&quot; generateAgendaSlide=&quot;1&quot; showAgendaItem=&quot;1&quot; isBreak=&quot;0&quot; topic=&quot;Plane Sweep&quot; agendaSlideId=&quot;f315729b-e58f-410a-bf73-858f7a14bcef&quot; /&gt;&lt;item duration=&quot;30&quot; id=&quot;4aa00818-3a6c-4fdf-a7d0-f00158bc5a08&quot; parentId=&quot;&quot; level=&quot;1&quot; generateAgendaSlide=&quot;1&quot; showAgendaItem=&quot;1&quot; isBreak=&quot;0&quot; topic=&quot;Depth Fusion&quot; agendaSlideId=&quot;98396063-4762-4875-ab1e-3f3e5a302b5b&quot; /&gt;&lt;item duration=&quot;30&quot; id=&quot;e2f0cb13-ff66-4667-a04f-3768a7a10267&quot; parentId=&quot;&quot; level=&quot;1&quot; generateAgendaSlide=&quot;1&quot; showAgendaItem=&quot;1&quot; isBreak=&quot;0&quot; topic=&quot;Datasets and Benchmarks&quot; agendaSlideId=&quot;044a94fc-c2b1-4232-9fbe-12ab8fff60ef&quot; /&gt;&lt;item duration=&quot;30&quot; id=&quot;d7336c66-6b83-4bff-9b97-ac19b1cabaed&quot; parentId=&quot;&quot; level=&quot;1&quot; generateAgendaSlide=&quot;1&quot; showAgendaItem=&quot;1&quot; isBreak=&quot;0&quot; topic=&quot;Evaluation Metrics&quot; agendaSlideId=&quot;6f92aa67-2a61-49d5-824e-4ac4a7570df0&quot; /&gt;&lt;/items&gt;&lt;/agenda&gt;&lt;agenda name=&quot;Supervised Depth Estimation&quot; title=&quot;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08.57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edd5575-86cc-4686-bfda-b7364e9c4ce4&quot; parentId=&quot;&quot; level=&quot;1&quot; generateAgendaSlide=&quot;1&quot; showAgendaItem=&quot;1&quot; isBreak=&quot;0&quot; topic=&quot;Feature Extraction&quot; agendaSlideId=&quot;19cadcda-82f0-4182-9304-70f95c9418d5&quot; /&gt;&lt;item duration=&quot;30&quot; id=&quot;e615fea8-f21d-4908-b7ea-4c03a8aeb69d&quot; parentId=&quot;&quot; level=&quot;1&quot; generateAgendaSlide=&quot;1&quot; showAgendaItem=&quot;1&quot; isBreak=&quot;0&quot; topic=&quot;Cost Volume Construction&quot; agendaSlideId=&quot;6412c2ba-59e4-4aad-b054-b567368bc5b3&quot; /&gt;&lt;item duration=&quot;30&quot; id=&quot;62e49d25-8307-4fb5-b322-41b57ac79c21&quot; parentId=&quot;&quot; level=&quot;1&quot; generateAgendaSlide=&quot;1&quot; showAgendaItem=&quot;1&quot; isBreak=&quot;0&quot; topic=&quot;Cost Volume Regularization&quot; agendaSlideId=&quot;63170358-5ea2-48e8-9c61-8241873dffb5&quot; /&gt;&lt;item duration=&quot;30&quot; id=&quot;f750e19d-2799-45cd-825b-3ab79a87bd29&quot; parentId=&quot;&quot; level=&quot;1&quot; generateAgendaSlide=&quot;1&quot; showAgendaItem=&quot;1&quot; isBreak=&quot;0&quot; topic=&quot;Iterative Update&quot; agendaSlideId=&quot;dd645ab7-4035-4779-8b5e-cd8169044bc1&quot; /&gt;&lt;item duration=&quot;30&quot; id=&quot;969835b3-bf2e-41fa-ba73-4db96bd3aaf4&quot; parentId=&quot;&quot; level=&quot;1&quot; generateAgendaSlide=&quot;1&quot; showAgendaItem=&quot;1&quot; isBreak=&quot;0&quot; topic=&quot;Depth Estimation&quot; agendaSlideId=&quot;32d3aa07-6672-440b-8b0e-154b20e8bc62&quot; /&gt;&lt;item duration=&quot;30&quot; id=&quot;16eb71d2-2dcb-414b-af28-985690e77c4d&quot; parentId=&quot;&quot; level=&quot;1&quot; generateAgendaSlide=&quot;1&quot; showAgendaItem=&quot;1&quot; isBreak=&quot;0&quot; topic=&quot;Depth Refinement&quot; agendaSlideId=&quot;367414a1-98bb-4daf-abd4-ce0f55e24f96&quot; /&gt;&lt;item duration=&quot;30&quot; id=&quot;549830b1-fd1f-4b17-b301-36c699b36202&quot; parentId=&quot;&quot; level=&quot;1&quot; generateAgendaSlide=&quot;1&quot; showAgendaItem=&quot;1&quot; isBreak=&quot;0&quot; topic=&quot;Confidence Estimation&quot; agendaSlideId=&quot;a4f8fe52-eb03-4a64-a899-36dca659d9d3&quot; /&gt;&lt;item duration=&quot;30&quot; id=&quot;b183eead-650f-4bb5-8011-67112b030054&quot; parentId=&quot;&quot; level=&quot;1&quot; generateAgendaSlide=&quot;1&quot; showAgendaItem=&quot;1&quot; isBreak=&quot;0&quot; topic=&quot;Loss Function&quot; agendaSlideId=&quot;f906fac7-a5d1-4b41-860f-8337785e341a&quot; /&gt;&lt;/items&gt;&lt;/agenda&gt;&lt;agenda name=&quot;Unsupervised and Semi-supervised Depth Estimation&quot; title=&quot;Unsupervised &amp;amp; Semi-supervised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8.6506&quot; /&gt;&lt;column field=&quot;responsible&quot; label=&quot;Responsible&quot; visible=&quot;1&quot; checked=&quot;0&quot; leftSpacing=&quot;10&quot; rightDistribute=&quot;1&quot; dock=&quot;1&quot; rightSpacing=&quot;222.733&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5e3abd6-fa30-4df4-9a7a-030f18289993&quot; parentId=&quot;&quot; level=&quot;1&quot; generateAgendaSlide=&quot;1&quot; showAgendaItem=&quot;1&quot; isBreak=&quot;0&quot; topic=&quot;Photometric Consistency Assumption&quot; agendaSlideId=&quot;c0b4cd2e-d3d6-4f3b-bec9-2a2630b0d348&quot; /&gt;&lt;item duration=&quot;30&quot; id=&quot;db54dbd2-e1a1-4156-a1c1-2210f266c10f&quot; parentId=&quot;&quot; level=&quot;1&quot; generateAgendaSlide=&quot;1&quot; showAgendaItem=&quot;1&quot; isBreak=&quot;0&quot; topic=&quot;End-to-end Unsupervised Methods&quot; agendaSlideId=&quot;99e703a3-69c8-4701-919a-084c9cac621a&quot; /&gt;&lt;item duration=&quot;30&quot; id=&quot;9cff3109-2750-472c-9b7b-1f887ad6abab&quot; parentId=&quot;&quot; level=&quot;1&quot; generateAgendaSlide=&quot;1&quot; showAgendaItem=&quot;1&quot; isBreak=&quot;0&quot; topic=&quot;Multi-stage Unsupervised Methods&quot; agendaSlideId=&quot;26f17a33-703d-44f3-b5d1-847da225d3db&quot; /&gt;&lt;item duration=&quot;30&quot; id=&quot;6d73e6af-efd3-44cf-a828-c8e05840d673&quot; parentId=&quot;&quot; level=&quot;1&quot; generateAgendaSlide=&quot;1&quot; showAgendaItem=&quot;1&quot; isBreak=&quot;0&quot; topic=&quot;Semi-supervised Methods&quot; agendaSlideId=&quot;7e45190a-d1b5-464d-9a21-6d92efe7b2ef&quot; /&gt;&lt;/items&gt;&lt;/agenda&gt;&lt;agenda name=&quot;None Depth Estimation&quot; title=&quot;None Depth Estim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30.1938&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fff82e7-df6e-4165-9451-85c9cd667cf9&quot; parentId=&quot;&quot; level=&quot;1&quot; generateAgendaSlide=&quot;1&quot; showAgendaItem=&quot;1&quot; isBreak=&quot;0&quot; topic=&quot;Voxel-based Methods&quot; agendaSlideId=&quot;ae425061-28cb-4fa7-8bea-7c04dbceb344&quot; /&gt;&lt;item duration=&quot;30&quot; id=&quot;78dea992-120a-49b8-b295-8d45c24dd5a6&quot; parentId=&quot;&quot; level=&quot;1&quot; generateAgendaSlide=&quot;1&quot; showAgendaItem=&quot;1&quot; isBreak=&quot;0&quot; topic=&quot;NeRF-based Methods&quot; agendaSlideId=&quot;b3a84df9-56d0-4ee7-9b62-ae245f499bca&quot; /&gt;&lt;item duration=&quot;30&quot; id=&quot;0f4f5cf9-ad69-4242-9eea-cbbf5b0b6209&quot; parentId=&quot;&quot; level=&quot;1&quot; generateAgendaSlide=&quot;1&quot; showAgendaItem=&quot;1&quot; isBreak=&quot;0&quot; topic=&quot;3D Gaussian Splatting-based Methods&quot; agendaSlideId=&quot;9280ad53-9d7b-4e7d-b003-b5b3f64828cf&quot; /&gt;&lt;item duration=&quot;30&quot; id=&quot;b08884f1-8f34-47d4-83fd-fcb7acf269b1&quot; parentId=&quot;&quot; level=&quot;1&quot; generateAgendaSlide=&quot;1&quot; showAgendaItem=&quot;1&quot; isBreak=&quot;0&quot; topic=&quot;Large Feed-forward Methods&quot; agendaSlideId=&quot;3f8a87d9-fbd1-4c5e-9bd8-cc13c974c35c&quot; /&gt;&lt;/items&gt;&lt;/agenda&gt;&lt;agenda name=&quot;Discussions&quot; title=&quot;Discuss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66.073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0471f9f-242b-48a3-ba40-248946789396&quot; parentId=&quot;&quot; level=&quot;1&quot; generateAgendaSlide=&quot;1&quot; showAgendaItem=&quot;1&quot; isBreak=&quot;0&quot; topic=&quot;Supervised Online MVS with Depth Estimation&quot; agendaSlideId=&quot;1d209b26-2931-4e4f-845d-769be7532291&quot; /&gt;&lt;item duration=&quot;30&quot; id=&quot;c3a813fb-8c67-4f73-bd62-f3550dc53861&quot; parentId=&quot;&quot; level=&quot;1&quot; generateAgendaSlide=&quot;1&quot; showAgendaItem=&quot;1&quot; isBreak=&quot;0&quot; topic=&quot;Supervised Offline MVS with Depth Estimation&quot; agendaSlideId=&quot;c533c0b5-9b31-48e7-af1a-8b60d699612f&quot; /&gt;&lt;item duration=&quot;30&quot; id=&quot;ab54e02f-846f-4317-886f-3de6ef765ddc&quot; parentId=&quot;&quot; level=&quot;1&quot; generateAgendaSlide=&quot;1&quot; showAgendaItem=&quot;1&quot; isBreak=&quot;0&quot; topic=&quot;Unsupervised MVS with DepthEstimation&quot; agendaSlideId=&quot;d00427fd-b45d-4a2a-af21-a97a2f8ec6b4&quot; /&gt;&lt;item duration=&quot;30&quot; id=&quot;f89378d5-d3a7-4c0f-9b68-3de899483621&quot; parentId=&quot;&quot; level=&quot;1&quot; generateAgendaSlide=&quot;1&quot; showAgendaItem=&quot;1&quot; isBreak=&quot;0&quot; topic=&quot;Learning-based MVS without Depth Estimation&quot; agendaSlideId=&quot;cbe2a6ad-e456-4e28-abc9-b4decd04aa27&quot; /&gt;&lt;item duration=&quot;30&quot; id=&quot;ad7f49a0-d403-43d3-ac99-3dafea13fb22&quot; parentId=&quot;&quot; level=&quot;1&quot; generateAgendaSlide=&quot;1&quot; showAgendaItem=&quot;1&quot; isBreak=&quot;0&quot; topic=&quot;Future Research Directions&quot; agendaSlideId=&quot;7cfdf4bb-afea-4011-951a-cd8b9b4f7c1c&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00.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1.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2.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3.xml><?xml version="1.0" encoding="utf-8"?>
<p:tagLst xmlns:a="http://schemas.openxmlformats.org/drawingml/2006/main" xmlns:r="http://schemas.openxmlformats.org/officeDocument/2006/relationships" xmlns:p="http://schemas.openxmlformats.org/presentationml/2006/main">
  <p:tag name="EE4P_TEMPLATESTYLE" val="7"/>
</p:tagLst>
</file>

<file path=ppt/tags/tag104.xml><?xml version="1.0" encoding="utf-8"?>
<p:tagLst xmlns:a="http://schemas.openxmlformats.org/drawingml/2006/main" xmlns:r="http://schemas.openxmlformats.org/officeDocument/2006/relationships" xmlns:p="http://schemas.openxmlformats.org/presentationml/2006/main">
  <p:tag name="EE4P_TEMPLATESTYLE" val="20"/>
</p:tagLst>
</file>

<file path=ppt/tags/tag10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06.xml><?xml version="1.0" encoding="utf-8"?>
<p:tagLst xmlns:a="http://schemas.openxmlformats.org/drawingml/2006/main" xmlns:r="http://schemas.openxmlformats.org/officeDocument/2006/relationships" xmlns:p="http://schemas.openxmlformats.org/presentationml/2006/main">
  <p:tag name="EE4P_SLIDEID" val="5b94bc02-f5dc-42eb-89f9-41d9c1c063eb"/>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69"/>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1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1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11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1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Element"/>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0.xml><?xml version="1.0" encoding="utf-8"?>
<p:tagLst xmlns:a="http://schemas.openxmlformats.org/drawingml/2006/main" xmlns:r="http://schemas.openxmlformats.org/officeDocument/2006/relationships" xmlns:p="http://schemas.openxmlformats.org/presentationml/2006/main">
  <p:tag name="EE4P_SLIDEID" val="e59f1fcb-52ea-47bc-9e48-94dfad786789"/>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4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43.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Element"/>
</p:tagLst>
</file>

<file path=ppt/tags/tag144.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3.xml><?xml version="1.0" encoding="utf-8"?>
<p:tagLst xmlns:a="http://schemas.openxmlformats.org/drawingml/2006/main" xmlns:r="http://schemas.openxmlformats.org/officeDocument/2006/relationships" xmlns:p="http://schemas.openxmlformats.org/presentationml/2006/main">
  <p:tag name="EE4P_SLIDEID" val="f315729b-e58f-410a-bf73-858f7a14bcef"/>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Element"/>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1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180.xml><?xml version="1.0" encoding="utf-8"?>
<p:tagLst xmlns:a="http://schemas.openxmlformats.org/drawingml/2006/main" xmlns:r="http://schemas.openxmlformats.org/officeDocument/2006/relationships" xmlns:p="http://schemas.openxmlformats.org/presentationml/2006/main">
  <p:tag name="EE4P_SLIDEID" val="98396063-4762-4875-ab1e-3f3e5a302b5b"/>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Element"/>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xml><?xml version="1.0" encoding="utf-8"?>
<p:tagLst xmlns:a="http://schemas.openxmlformats.org/drawingml/2006/main" xmlns:r="http://schemas.openxmlformats.org/officeDocument/2006/relationships" xmlns:p="http://schemas.openxmlformats.org/presentationml/2006/main">
  <p:tag name="EE4P_SLIDEID" val="044a94fc-c2b1-4232-9fbe-12ab8fff60ef"/>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Element"/>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18.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1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4.xml><?xml version="1.0" encoding="utf-8"?>
<p:tagLst xmlns:a="http://schemas.openxmlformats.org/drawingml/2006/main" xmlns:r="http://schemas.openxmlformats.org/officeDocument/2006/relationships" xmlns:p="http://schemas.openxmlformats.org/presentationml/2006/main">
  <p:tag name="EE4P_SLIDEID" val="6f92aa67-2a61-49d5-824e-4ac4a7570df0"/>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Element"/>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PageNo"/>
  <p:tag name="EE4P_AGENDAWIZARD_PROPERTIES" val="904.8554/317.7736/8.45685/31.50472"/>
  <p:tag name="EE4P_AGENDAWIZARD_CONTENT" val="/29"/>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Topic"/>
  <p:tag name="EE4P_AGENDAWIZARD_CONTENT" val="/Evaluation Metrics"/>
  <p:tag name="EE4P_AGENDAWIZARD_PROPERTIES" val="77.00465/317.7736/194.0013/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6f92aa67-2a61-49d5-824e-4ac4a7570df0_ItemNo"/>
  <p:tag name="EE4P_AGENDAWIZARD_CONTENT" val="/6"/>
  <p:tag name="EE4P_AGENDAWIZARD_PROPERTIES" val="40.49992/317.7736/31.50472/31.50472"/>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PageNo"/>
  <p:tag name="EE4P_AGENDAWIZARD_PROPERTIES" val="904.8554/281.2689/8.45685/31.50472"/>
  <p:tag name="EE4P_AGENDAWIZARD_CONTENT" val="/26"/>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Topic"/>
  <p:tag name="EE4P_AGENDAWIZARD_CONTENT" val="/Datasets and Benchmarks"/>
  <p:tag name="EE4P_AGENDAWIZARD_PROPERTIES" val="77.00465/281.2689/194.0013/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044a94fc-c2b1-4232-9fbe-12ab8fff60ef_ItemNo"/>
  <p:tag name="EE4P_AGENDAWIZARD_CONTENT" val="/5"/>
  <p:tag name="EE4P_AGENDAWIZARD_PROPERTIES" val="40.49992/281.2689/31.50472/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PageNo"/>
  <p:tag name="EE4P_AGENDAWIZARD_PROPERTIES" val="904.8554/244.7642/8.45685/31.50472"/>
  <p:tag name="EE4P_AGENDAWIZARD_CONTENT" val="/23"/>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Topic"/>
  <p:tag name="EE4P_AGENDAWIZARD_CONTENT" val="/Depth Fusion"/>
  <p:tag name="EE4P_AGENDAWIZARD_PROPERTIES" val="77.00465/244.7642/194.0013/31.50472"/>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98396063-4762-4875-ab1e-3f3e5a302b5b_ItemNo"/>
  <p:tag name="EE4P_AGENDAWIZARD_CONTENT" val="/4"/>
  <p:tag name="EE4P_AGENDAWIZARD_PROPERTIES" val="40.49992/244.7642/31.50472/31.50472"/>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PageNo"/>
  <p:tag name="EE4P_AGENDAWIZARD_PROPERTIES" val="904.8554/208.2594/8.45685/31.50472"/>
  <p:tag name="EE4P_AGENDAWIZARD_CONTENT" val="/19"/>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Topic"/>
  <p:tag name="EE4P_AGENDAWIZARD_CONTENT" val="/Plane Sweep"/>
  <p:tag name="EE4P_AGENDAWIZARD_PROPERTIES" val="77.00465/208.2594/194.0013/31.50472"/>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f315729b-e58f-410a-bf73-858f7a14bcef_ItemNo"/>
  <p:tag name="EE4P_AGENDAWIZARD_CONTENT" val="/3"/>
  <p:tag name="EE4P_AGENDAWIZARD_PROPERTIES" val="40.49992/208.2594/31.50472/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PageNo"/>
  <p:tag name="EE4P_AGENDAWIZARD_PROPERTIES" val="904.8554/171.7547/8.45685/31.50472"/>
  <p:tag name="EE4P_AGENDAWIZARD_CONTENT" val="/17"/>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Topic"/>
  <p:tag name="EE4P_AGENDAWIZARD_CONTENT" val="/View Selection"/>
  <p:tag name="EE4P_AGENDAWIZARD_PROPERTIES" val="77.00465/171.7547/194.0013/31.50472"/>
</p:tagLst>
</file>

<file path=ppt/tags/tag25.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e59f1fcb-52ea-47bc-9e48-94dfad786789_ItemNo"/>
  <p:tag name="EE4P_AGENDAWIZARD_CONTENT" val="/2"/>
  <p:tag name="EE4P_AGENDAWIZARD_PROPERTIES" val="40.49992/171.7547/31.50472/31.5047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PageNo"/>
  <p:tag name="EE4P_AGENDAWIZARD_PROPERTIES" val="904.8554/135.25/8.45685/31.50472"/>
  <p:tag name="EE4P_AGENDAWIZARD_CONTENT" val="/15"/>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Topic"/>
  <p:tag name="EE4P_AGENDAWIZARD_CONTENT" val="/Camera Calibration"/>
  <p:tag name="EE4P_AGENDAWIZARD_PROPERTIES" val="77.00465/135.25/194.0013/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5b94bc02-f5dc-42eb-89f9-41d9c1c063eb_ItemNo"/>
  <p:tag name="EE4P_AGENDAWIZARD_CONTENT" val="/1"/>
  <p:tag name="EE4P_AGENDAWIZARD_PROPERTIES" val="40.49992/135.25/31.50472/31.5047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04"/>
</p:tagLst>
</file>

<file path=ppt/tags/tag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2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7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75.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76.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04"/>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79"/>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69"/>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59"/>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35"/>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79"/>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EE4P_SLIDEID" val="34d24309-caa5-47f8-8eb5-626844a84e7c"/>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04"/>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79"/>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69"/>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59"/>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Element"/>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35"/>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69"/>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EE4P_SLIDEID" val="19cadcda-82f0-4182-9304-70f95c9418d5"/>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56"/>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54"/>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2"/>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49"/>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47"/>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Element"/>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3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EE4P_SLIDEID" val="6412c2ba-59e4-4aad-b054-b567368bc5b3"/>
</p:tagLst>
</file>

<file path=ppt/tags/tag36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56"/>
</p:tagLst>
</file>

<file path=ppt/tags/tag36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36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54"/>
</p:tagLst>
</file>

<file path=ppt/tags/tag36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36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36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2"/>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7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49"/>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47"/>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Element"/>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3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EE4P_SLIDEID" val="63170358-5ea2-48e8-9c61-8241873dffb5"/>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56"/>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54"/>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2"/>
</p:tagLst>
</file>

<file path=ppt/tags/tag4.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49"/>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47"/>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Element"/>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2.xml><?xml version="1.0" encoding="utf-8"?>
<p:tagLst xmlns:a="http://schemas.openxmlformats.org/drawingml/2006/main" xmlns:r="http://schemas.openxmlformats.org/officeDocument/2006/relationships" xmlns:p="http://schemas.openxmlformats.org/presentationml/2006/main">
  <p:tag name="EE4P_SLIDEID" val="dd645ab7-4035-4779-8b5e-cd8169044bc1"/>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56"/>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54"/>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2"/>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49"/>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Element"/>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47"/>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50.xml><?xml version="1.0" encoding="utf-8"?>
<p:tagLst xmlns:a="http://schemas.openxmlformats.org/drawingml/2006/main" xmlns:r="http://schemas.openxmlformats.org/officeDocument/2006/relationships" xmlns:p="http://schemas.openxmlformats.org/presentationml/2006/main">
  <p:tag name="EE4P_SLIDEID" val="32d3aa07-6672-440b-8b0e-154b20e8bc62"/>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56"/>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54"/>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2"/>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Element"/>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49"/>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47"/>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47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9.xml><?xml version="1.0" encoding="utf-8"?>
<p:tagLst xmlns:a="http://schemas.openxmlformats.org/drawingml/2006/main" xmlns:r="http://schemas.openxmlformats.org/officeDocument/2006/relationships" xmlns:p="http://schemas.openxmlformats.org/presentationml/2006/main">
  <p:tag name="EE4P_SLIDEID" val="367414a1-98bb-4daf-abd4-ce0f55e24f96"/>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56"/>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54"/>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Element"/>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49"/>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47"/>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04"/>
</p:tagLst>
</file>

<file path=ppt/tags/tag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7.xml><?xml version="1.0" encoding="utf-8"?>
<p:tagLst xmlns:a="http://schemas.openxmlformats.org/drawingml/2006/main" xmlns:r="http://schemas.openxmlformats.org/officeDocument/2006/relationships" xmlns:p="http://schemas.openxmlformats.org/presentationml/2006/main">
  <p:tag name="EE4P_SLIDEID" val="a4f8fe52-eb03-4a64-a899-36dca659d9d3"/>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56"/>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Element"/>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54"/>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2"/>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49"/>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47"/>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3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EE4P_SLIDEID" val="f906fac7-a5d1-4b41-860f-8337785e341a"/>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Element"/>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PageNo"/>
  <p:tag name="EE4P_AGENDAWIZARD_PROPERTIES" val="904.8554/390.7831/8.45685/31.50472"/>
  <p:tag name="EE4P_AGENDAWIZARD_CONTENT" val="/56"/>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Topic"/>
  <p:tag name="EE4P_AGENDAWIZARD_CONTENT" val="/Loss Function"/>
  <p:tag name="EE4P_AGENDAWIZARD_PROPERTIES" val="77.00465/390.7831/209.2739/31.50472"/>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f906fac7-a5d1-4b41-860f-8337785e341a_ItemNo"/>
  <p:tag name="EE4P_AGENDAWIZARD_CONTENT" val="/8"/>
  <p:tag name="EE4P_AGENDAWIZARD_PROPERTIES" val="40.49992/390.7831/31.50472/31.50472"/>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PageNo"/>
  <p:tag name="EE4P_AGENDAWIZARD_PROPERTIES" val="904.8554/354.2784/8.45685/31.5048"/>
  <p:tag name="EE4P_AGENDAWIZARD_CONTENT" val="/54"/>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Topic"/>
  <p:tag name="EE4P_AGENDAWIZARD_CONTENT" val="/Confidence Estimation"/>
  <p:tag name="EE4P_AGENDAWIZARD_PROPERTIES" val="77.00465/354.2784/209.2739/31.5048"/>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a4f8fe52-eb03-4a64-a899-36dca659d9d3_ItemNo"/>
  <p:tag name="EE4P_AGENDAWIZARD_CONTENT" val="/7"/>
  <p:tag name="EE4P_AGENDAWIZARD_PROPERTIES" val="40.49992/354.2784/31.50472/31.5048"/>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PageNo"/>
  <p:tag name="EE4P_AGENDAWIZARD_PROPERTIES" val="904.8554/317.7736/8.45685/31.50472"/>
  <p:tag name="EE4P_AGENDAWIZARD_CONTENT" val="/5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Topic"/>
  <p:tag name="EE4P_AGENDAWIZARD_CONTENT" val="/Depth Refinement"/>
  <p:tag name="EE4P_AGENDAWIZARD_PROPERTIES" val="77.00465/317.7736/209.2739/31.50472"/>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367414a1-98bb-4daf-abd4-ce0f55e24f96_ItemNo"/>
  <p:tag name="EE4P_AGENDAWIZARD_CONTENT" val="/6"/>
  <p:tag name="EE4P_AGENDAWIZARD_PROPERTIES" val="40.49992/317.7736/31.50472/31.50472"/>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PageNo"/>
  <p:tag name="EE4P_AGENDAWIZARD_PROPERTIES" val="904.8554/281.2689/8.45685/31.50472"/>
  <p:tag name="EE4P_AGENDAWIZARD_CONTENT" val="/49"/>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Topic"/>
  <p:tag name="EE4P_AGENDAWIZARD_CONTENT" val="/Depth Estimation"/>
  <p:tag name="EE4P_AGENDAWIZARD_PROPERTIES" val="77.00465/281.2689/209.2739/31.50472"/>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32d3aa07-6672-440b-8b0e-154b20e8bc62_ItemNo"/>
  <p:tag name="EE4P_AGENDAWIZARD_CONTENT" val="/5"/>
  <p:tag name="EE4P_AGENDAWIZARD_PROPERTIES" val="40.49992/281.2689/31.50472/31.50472"/>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PageNo"/>
  <p:tag name="EE4P_AGENDAWIZARD_PROPERTIES" val="904.8554/244.7642/8.45685/31.50472"/>
  <p:tag name="EE4P_AGENDAWIZARD_CONTENT" val="/47"/>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Topic"/>
  <p:tag name="EE4P_AGENDAWIZARD_CONTENT" val="/Iterative Update"/>
  <p:tag name="EE4P_AGENDAWIZARD_PROPERTIES" val="77.00465/244.7642/209.2739/31.50472"/>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dd645ab7-4035-4779-8b5e-cd8169044bc1_ItemNo"/>
  <p:tag name="EE4P_AGENDAWIZARD_CONTENT" val="/4"/>
  <p:tag name="EE4P_AGENDAWIZARD_PROPERTIES" val="40.49992/244.7642/31.50472/31.50472"/>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PageNo"/>
  <p:tag name="EE4P_AGENDAWIZARD_PROPERTIES" val="904.8554/208.2594/8.45685/31.50472"/>
  <p:tag name="EE4P_AGENDAWIZARD_CONTENT" val="/43"/>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Topic"/>
  <p:tag name="EE4P_AGENDAWIZARD_CONTENT" val="/Cost Volume Regularization"/>
  <p:tag name="EE4P_AGENDAWIZARD_PROPERTIES" val="77.00465/208.2594/209.2739/31.50472"/>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63170358-5ea2-48e8-9c61-8241873dffb5_ItemNo"/>
  <p:tag name="EE4P_AGENDAWIZARD_CONTENT" val="/3"/>
  <p:tag name="EE4P_AGENDAWIZARD_PROPERTIES" val="40.49992/208.2594/31.50472/31.50472"/>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PageNo"/>
  <p:tag name="EE4P_AGENDAWIZARD_PROPERTIES" val="904.8554/171.7547/8.45685/31.50472"/>
  <p:tag name="EE4P_AGENDAWIZARD_CONTENT" val="/39"/>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Topic"/>
  <p:tag name="EE4P_AGENDAWIZARD_CONTENT" val="/Cost Volume Construction"/>
  <p:tag name="EE4P_AGENDAWIZARD_PROPERTIES" val="77.00465/171.7547/209.2739/31.50472"/>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6412c2ba-59e4-4aad-b054-b567368bc5b3_ItemNo"/>
  <p:tag name="EE4P_AGENDAWIZARD_CONTENT" val="/2"/>
  <p:tag name="EE4P_AGENDAWIZARD_PROPERTIES" val="40.49992/171.7547/31.50472/31.5047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PageNo"/>
  <p:tag name="EE4P_AGENDAWIZARD_PROPERTIES" val="904.8554/135.25/8.45685/31.50472"/>
  <p:tag name="EE4P_AGENDAWIZARD_CONTENT" val="/37"/>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Topic"/>
  <p:tag name="EE4P_AGENDAWIZARD_CONTENT" val="/Feature Extraction"/>
  <p:tag name="EE4P_AGENDAWIZARD_PROPERTIES" val="77.00465/135.25/209.2739/31.50472"/>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19cadcda-82f0-4182-9304-70f95c9418d5_ItemNo"/>
  <p:tag name="EE4P_AGENDAWIZARD_CONTENT" val="/1"/>
  <p:tag name="EE4P_AGENDAWIZARD_PROPERTIES" val="40.49992/135.25/31.50472/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4.xml><?xml version="1.0" encoding="utf-8"?>
<p:tagLst xmlns:a="http://schemas.openxmlformats.org/drawingml/2006/main" xmlns:r="http://schemas.openxmlformats.org/officeDocument/2006/relationships" xmlns:p="http://schemas.openxmlformats.org/presentationml/2006/main">
  <p:tag name="EE4P_SLIDEID" val="0db287d0-d46b-49b7-b57a-948c6eb26d4d"/>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90.7831/8.45685/31.50472"/>
  <p:tag name="EE4P_AGENDAWIZARD_CONTENT" val="/104"/>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90.7831/285.9168/31.50472"/>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90.7831/31.50472/31.50472"/>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354.2784/8.45685/31.5048"/>
  <p:tag name="EE4P_AGENDAWIZARD_CONTENT" val="/79"/>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354.2784/285.9168/31.5048"/>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354.2784/31.50472/31.5048"/>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317.7736/8.45685/31.50472"/>
  <p:tag name="EE4P_AGENDAWIZARD_CONTENT" val="/69"/>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317.7736/285.9168/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317.7736/31.50472/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Element"/>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PageNo"/>
  <p:tag name="EE4P_AGENDAWIZARD_PROPERTIES" val="904.8554/281.2689/8.45685/31.50472"/>
  <p:tag name="EE4P_AGENDAWIZARD_CONTENT" val="/59"/>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Topic"/>
  <p:tag name="EE4P_AGENDAWIZARD_CONTENT" val="/Unsupervised &amp; Semi-supervised"/>
  <p:tag name="EE4P_AGENDAWIZARD_PROPERTIES" val="113.5094/281.2689/249.4121/31.5047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0db287d0-d46b-49b7-b57a-948c6eb26d4d_ItemNo"/>
  <p:tag name="EE4P_AGENDAWIZARD_CONTENT" val="/3.2"/>
  <p:tag name="EE4P_AGENDAWIZARD_PROPERTIES" val="77.00465/281.2689/31.50472/31.50472"/>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PageNo"/>
  <p:tag name="EE4P_AGENDAWIZARD_PROPERTIES" val="904.8554/244.7642/8.45685/31.50472"/>
  <p:tag name="EE4P_AGENDAWIZARD_CONTENT" val="/35"/>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Topic"/>
  <p:tag name="EE4P_AGENDAWIZARD_CONTENT" val="/Supervised"/>
  <p:tag name="EE4P_AGENDAWIZARD_PROPERTIES" val="113.5094/244.7642/249.4121/31.50472"/>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34d24309-caa5-47f8-8eb5-626844a84e7c_ItemNo"/>
  <p:tag name="EE4P_AGENDAWIZARD_CONTENT" val="/3.1"/>
  <p:tag name="EE4P_AGENDAWIZARD_PROPERTIES" val="77.00465/244.7642/31.50472/31.50472"/>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2.xml><?xml version="1.0" encoding="utf-8"?>
<p:tagLst xmlns:a="http://schemas.openxmlformats.org/drawingml/2006/main" xmlns:r="http://schemas.openxmlformats.org/officeDocument/2006/relationships" xmlns:p="http://schemas.openxmlformats.org/presentationml/2006/main">
  <p:tag name="EE4P_SLIDEID" val="c0b4cd2e-d3d6-4f3b-bec9-2a2630b0d348"/>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67"/>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65"/>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63"/>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01.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02.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Element"/>
</p:tagLst>
</file>

<file path=ppt/tags/tag60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61"/>
</p:tagLst>
</file>

<file path=ppt/tags/tag604.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05.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8.xml><?xml version="1.0" encoding="utf-8"?>
<p:tagLst xmlns:a="http://schemas.openxmlformats.org/drawingml/2006/main" xmlns:r="http://schemas.openxmlformats.org/officeDocument/2006/relationships" xmlns:p="http://schemas.openxmlformats.org/presentationml/2006/main">
  <p:tag name="EE4P_SLIDEID" val="99e703a3-69c8-4701-919a-084c9cac621a"/>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67"/>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65"/>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Element"/>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63"/>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61"/>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2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4.xml><?xml version="1.0" encoding="utf-8"?>
<p:tagLst xmlns:a="http://schemas.openxmlformats.org/drawingml/2006/main" xmlns:r="http://schemas.openxmlformats.org/officeDocument/2006/relationships" xmlns:p="http://schemas.openxmlformats.org/presentationml/2006/main">
  <p:tag name="EE4P_SLIDEID" val="26f17a33-703d-44f3-b5d1-847da225d3db"/>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67"/>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Element"/>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65"/>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63"/>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61"/>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0.xml><?xml version="1.0" encoding="utf-8"?>
<p:tagLst xmlns:a="http://schemas.openxmlformats.org/drawingml/2006/main" xmlns:r="http://schemas.openxmlformats.org/officeDocument/2006/relationships" xmlns:p="http://schemas.openxmlformats.org/presentationml/2006/main">
  <p:tag name="EE4P_SLIDEID" val="7e45190a-d1b5-464d-9a21-6d92efe7b2ef"/>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Element"/>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PageNo"/>
  <p:tag name="EE4P_AGENDAWIZARD_PROPERTIES" val="904.8554/244.7642/8.45685/31.50472"/>
  <p:tag name="EE4P_AGENDAWIZARD_CONTENT" val="/67"/>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Topic"/>
  <p:tag name="EE4P_AGENDAWIZARD_CONTENT" val="/Semi-supervised Methods"/>
  <p:tag name="EE4P_AGENDAWIZARD_PROPERTIES" val="77.00465/244.7642/279.2002/31.50472"/>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7e45190a-d1b5-464d-9a21-6d92efe7b2ef_ItemNo"/>
  <p:tag name="EE4P_AGENDAWIZARD_CONTENT" val="/4"/>
  <p:tag name="EE4P_AGENDAWIZARD_PROPERTIES" val="40.49992/244.7642/31.50472/31.50472"/>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PageNo"/>
  <p:tag name="EE4P_AGENDAWIZARD_PROPERTIES" val="904.8554/208.2594/8.45685/31.50472"/>
  <p:tag name="EE4P_AGENDAWIZARD_CONTENT" val="/65"/>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Topic"/>
  <p:tag name="EE4P_AGENDAWIZARD_CONTENT" val="/Multi-stage Unsupervised Methods"/>
  <p:tag name="EE4P_AGENDAWIZARD_PROPERTIES" val="77.00465/208.2594/279.2002/31.50472"/>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26f17a33-703d-44f3-b5d1-847da225d3db_ItemNo"/>
  <p:tag name="EE4P_AGENDAWIZARD_CONTENT" val="/3"/>
  <p:tag name="EE4P_AGENDAWIZARD_PROPERTIES" val="40.49992/208.2594/31.50472/31.50472"/>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PageNo"/>
  <p:tag name="EE4P_AGENDAWIZARD_PROPERTIES" val="904.8554/171.7547/8.45685/31.50472"/>
  <p:tag name="EE4P_AGENDAWIZARD_CONTENT" val="/63"/>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Topic"/>
  <p:tag name="EE4P_AGENDAWIZARD_CONTENT" val="/End-to-end Unsupervised Methods"/>
  <p:tag name="EE4P_AGENDAWIZARD_PROPERTIES" val="77.00465/171.7547/279.2002/31.50472"/>
</p:tagLst>
</file>

<file path=ppt/tags/tag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99e703a3-69c8-4701-919a-084c9cac621a_ItemNo"/>
  <p:tag name="EE4P_AGENDAWIZARD_CONTENT" val="/2"/>
  <p:tag name="EE4P_AGENDAWIZARD_PROPERTIES" val="40.49992/171.7547/31.50472/31.50472"/>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PageNo"/>
  <p:tag name="EE4P_AGENDAWIZARD_PROPERTIES" val="904.8554/135.25/8.45685/31.50472"/>
  <p:tag name="EE4P_AGENDAWIZARD_CONTENT" val="/61"/>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Topic"/>
  <p:tag name="EE4P_AGENDAWIZARD_CONTENT" val="/Photometric Consistency Assumption"/>
  <p:tag name="EE4P_AGENDAWIZARD_PROPERTIES" val="77.00465/135.25/279.2002/31.50472"/>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c0b4cd2e-d3d6-4f3b-bec9-2a2630b0d348_ItemNo"/>
  <p:tag name="EE4P_AGENDAWIZARD_CONTENT" val="/1"/>
  <p:tag name="EE4P_AGENDAWIZARD_PROPERTIES" val="40.49992/135.25/31.50472/31.50472"/>
</p:tagLst>
</file>

<file path=ppt/tags/tag6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6.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04"/>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79"/>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69"/>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67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8.xml><?xml version="1.0" encoding="utf-8"?>
<p:tagLst xmlns:a="http://schemas.openxmlformats.org/drawingml/2006/main" xmlns:r="http://schemas.openxmlformats.org/officeDocument/2006/relationships" xmlns:p="http://schemas.openxmlformats.org/presentationml/2006/main">
  <p:tag name="EE4P_SLIDEID" val="ae425061-28cb-4fa7-8bea-7c04dbceb344"/>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77"/>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75"/>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73"/>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Element"/>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71"/>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6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4.xml><?xml version="1.0" encoding="utf-8"?>
<p:tagLst xmlns:a="http://schemas.openxmlformats.org/drawingml/2006/main" xmlns:r="http://schemas.openxmlformats.org/officeDocument/2006/relationships" xmlns:p="http://schemas.openxmlformats.org/presentationml/2006/main">
  <p:tag name="EE4P_SLIDEID" val="b3a84df9-56d0-4ee7-9b62-ae245f499bca"/>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77"/>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75"/>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Element"/>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73"/>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71"/>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0.xml><?xml version="1.0" encoding="utf-8"?>
<p:tagLst xmlns:a="http://schemas.openxmlformats.org/drawingml/2006/main" xmlns:r="http://schemas.openxmlformats.org/officeDocument/2006/relationships" xmlns:p="http://schemas.openxmlformats.org/presentationml/2006/main">
  <p:tag name="EE4P_SLIDEID" val="9280ad53-9d7b-4e7d-b003-b5b3f64828cf"/>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77"/>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Element"/>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75"/>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73"/>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71"/>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6.xml><?xml version="1.0" encoding="utf-8"?>
<p:tagLst xmlns:a="http://schemas.openxmlformats.org/drawingml/2006/main" xmlns:r="http://schemas.openxmlformats.org/officeDocument/2006/relationships" xmlns:p="http://schemas.openxmlformats.org/presentationml/2006/main">
  <p:tag name="EE4P_SLIDEID" val="3f8a87d9-fbd1-4c5e-9bd8-cc13c974c35c"/>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Element"/>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PageNo"/>
  <p:tag name="EE4P_AGENDAWIZARD_PROPERTIES" val="904.8554/244.7642/8.45685/31.50472"/>
  <p:tag name="EE4P_AGENDAWIZARD_CONTENT" val="/77"/>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Topic"/>
  <p:tag name="EE4P_AGENDAWIZARD_CONTENT" val="/Large Feed-forward Methods"/>
  <p:tag name="EE4P_AGENDAWIZARD_PROPERTIES" val="77.00465/244.7642/287.657/31.50472"/>
</p:tagLst>
</file>

<file path=ppt/tags/tag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3f8a87d9-fbd1-4c5e-9bd8-cc13c974c35c_ItemNo"/>
  <p:tag name="EE4P_AGENDAWIZARD_CONTENT" val="/4"/>
  <p:tag name="EE4P_AGENDAWIZARD_PROPERTIES" val="40.49992/244.7642/31.50472/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PageNo"/>
  <p:tag name="EE4P_AGENDAWIZARD_PROPERTIES" val="904.8554/208.2594/8.45685/31.50472"/>
  <p:tag name="EE4P_AGENDAWIZARD_CONTENT" val="/75"/>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Topic"/>
  <p:tag name="EE4P_AGENDAWIZARD_CONTENT" val="/3D Gaussian Splatting-based Methods"/>
  <p:tag name="EE4P_AGENDAWIZARD_PROPERTIES" val="77.00465/208.2594/287.657/31.50472"/>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9280ad53-9d7b-4e7d-b003-b5b3f64828cf_ItemNo"/>
  <p:tag name="EE4P_AGENDAWIZARD_CONTENT" val="/3"/>
  <p:tag name="EE4P_AGENDAWIZARD_PROPERTIES" val="40.49992/208.2594/31.50472/31.50472"/>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PageNo"/>
  <p:tag name="EE4P_AGENDAWIZARD_PROPERTIES" val="904.8554/171.7547/8.45685/31.50472"/>
  <p:tag name="EE4P_AGENDAWIZARD_CONTENT" val="/73"/>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Topic"/>
  <p:tag name="EE4P_AGENDAWIZARD_CONTENT" val="/NeRF-based Methods"/>
  <p:tag name="EE4P_AGENDAWIZARD_PROPERTIES" val="77.00465/171.7547/287.657/31.50472"/>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b3a84df9-56d0-4ee7-9b62-ae245f499bca_ItemNo"/>
  <p:tag name="EE4P_AGENDAWIZARD_CONTENT" val="/2"/>
  <p:tag name="EE4P_AGENDAWIZARD_PROPERTIES" val="40.49992/171.7547/31.50472/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PageNo"/>
  <p:tag name="EE4P_AGENDAWIZARD_PROPERTIES" val="904.8554/135.25/8.45685/31.50472"/>
  <p:tag name="EE4P_AGENDAWIZARD_CONTENT" val="/71"/>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Topic"/>
  <p:tag name="EE4P_AGENDAWIZARD_CONTENT" val="/Voxel-based Methods"/>
  <p:tag name="EE4P_AGENDAWIZARD_PROPERTIES" val="77.00465/135.25/287.657/31.50472"/>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ae425061-28cb-4fa7-8bea-7c04dbceb344_ItemNo"/>
  <p:tag name="EE4P_AGENDAWIZARD_CONTENT" val="/1"/>
  <p:tag name="EE4P_AGENDAWIZARD_PROPERTIES" val="40.49992/135.25/31.50472/31.50472"/>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2.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04"/>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79"/>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69"/>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7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7.xml><?xml version="1.0" encoding="utf-8"?>
<p:tagLst xmlns:a="http://schemas.openxmlformats.org/drawingml/2006/main" xmlns:r="http://schemas.openxmlformats.org/officeDocument/2006/relationships" xmlns:p="http://schemas.openxmlformats.org/presentationml/2006/main">
  <p:tag name="EE4P_SLIDEID" val="1d209b26-2931-4e4f-845d-769be7532291"/>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97"/>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77.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92"/>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90"/>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86"/>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04"/>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Element"/>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84"/>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6.xml><?xml version="1.0" encoding="utf-8"?>
<p:tagLst xmlns:a="http://schemas.openxmlformats.org/drawingml/2006/main" xmlns:r="http://schemas.openxmlformats.org/officeDocument/2006/relationships" xmlns:p="http://schemas.openxmlformats.org/presentationml/2006/main">
  <p:tag name="EE4P_SLIDEID" val="c533c0b5-9b31-48e7-af1a-8b60d699612f"/>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97"/>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92"/>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90"/>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Element"/>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86"/>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79"/>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84"/>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7.xml><?xml version="1.0" encoding="utf-8"?>
<p:tagLst xmlns:a="http://schemas.openxmlformats.org/drawingml/2006/main" xmlns:r="http://schemas.openxmlformats.org/officeDocument/2006/relationships" xmlns:p="http://schemas.openxmlformats.org/presentationml/2006/main">
  <p:tag name="EE4P_SLIDEID" val="d00427fd-b45d-4a2a-af21-a97a2f8ec6b4"/>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97"/>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79"/>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92"/>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Element"/>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90"/>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86"/>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84"/>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2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6.xml><?xml version="1.0" encoding="utf-8"?>
<p:tagLst xmlns:a="http://schemas.openxmlformats.org/drawingml/2006/main" xmlns:r="http://schemas.openxmlformats.org/officeDocument/2006/relationships" xmlns:p="http://schemas.openxmlformats.org/presentationml/2006/main">
  <p:tag name="EE4P_SLIDEID" val="cbe2a6ad-e456-4e28-abc9-b4decd04aa27"/>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97"/>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Element"/>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92"/>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90"/>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86"/>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69"/>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84"/>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8.xml><?xml version="1.0" encoding="utf-8"?>
<p:tagLst xmlns:a="http://schemas.openxmlformats.org/drawingml/2006/main" xmlns:r="http://schemas.openxmlformats.org/officeDocument/2006/relationships" xmlns:p="http://schemas.openxmlformats.org/presentationml/2006/main">
  <p:tag name="EE4P_SLIDEID" val="7cfdf4bb-afea-4011-951a-cd8b9b4f7c1c"/>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Element"/>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PageNo"/>
  <p:tag name="EE4P_AGENDAWIZARD_PROPERTIES" val="904.8554/281.2689/8.45685/31.50472"/>
  <p:tag name="EE4P_AGENDAWIZARD_CONTENT" val="/97"/>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Topic"/>
  <p:tag name="EE4P_AGENDAWIZARD_CONTENT" val="/Future Research Directions"/>
  <p:tag name="EE4P_AGENDAWIZARD_PROPERTIES" val="77.00465/281.2689/351.7772/31.50472"/>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7cfdf4bb-afea-4011-951a-cd8b9b4f7c1c_ItemNo"/>
  <p:tag name="EE4P_AGENDAWIZARD_CONTENT" val="/5"/>
  <p:tag name="EE4P_AGENDAWIZARD_PROPERTIES" val="40.49992/281.2689/31.50472/31.50472"/>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PageNo"/>
  <p:tag name="EE4P_AGENDAWIZARD_PROPERTIES" val="904.8554/244.7642/8.45685/31.50472"/>
  <p:tag name="EE4P_AGENDAWIZARD_CONTENT" val="/92"/>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Topic"/>
  <p:tag name="EE4P_AGENDAWIZARD_CONTENT" val="/Learning-based MVS without Depth Estimation"/>
  <p:tag name="EE4P_AGENDAWIZARD_PROPERTIES" val="77.00465/244.7642/351.7772/31.50472"/>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cbe2a6ad-e456-4e28-abc9-b4decd04aa27_ItemNo"/>
  <p:tag name="EE4P_AGENDAWIZARD_CONTENT" val="/4"/>
  <p:tag name="EE4P_AGENDAWIZARD_PROPERTIES" val="40.49992/244.7642/31.50472/31.50472"/>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PageNo"/>
  <p:tag name="EE4P_AGENDAWIZARD_PROPERTIES" val="904.8554/208.2594/8.45685/31.50472"/>
  <p:tag name="EE4P_AGENDAWIZARD_CONTENT" val="/90"/>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Topic"/>
  <p:tag name="EE4P_AGENDAWIZARD_CONTENT" val="/Unsupervised MVS with DepthEstimation"/>
  <p:tag name="EE4P_AGENDAWIZARD_PROPERTIES" val="77.00465/208.2594/351.7772/31.50472"/>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d00427fd-b45d-4a2a-af21-a97a2f8ec6b4_ItemNo"/>
  <p:tag name="EE4P_AGENDAWIZARD_CONTENT" val="/3"/>
  <p:tag name="EE4P_AGENDAWIZARD_PROPERTIES" val="40.49992/208.2594/31.50472/31.50472"/>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PageNo"/>
  <p:tag name="EE4P_AGENDAWIZARD_PROPERTIES" val="904.8554/171.7547/8.45685/31.50472"/>
  <p:tag name="EE4P_AGENDAWIZARD_CONTENT" val="/86"/>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Topic"/>
  <p:tag name="EE4P_AGENDAWIZARD_CONTENT" val="/Supervised Offline MVS with Depth Estimation"/>
  <p:tag name="EE4P_AGENDAWIZARD_PROPERTIES" val="77.00465/171.7547/351.7772/31.50472"/>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c533c0b5-9b31-48e7-af1a-8b60d699612f_ItemNo"/>
  <p:tag name="EE4P_AGENDAWIZARD_CONTENT" val="/2"/>
  <p:tag name="EE4P_AGENDAWIZARD_PROPERTIES" val="40.49992/171.7547/31.50472/31.50472"/>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PageNo"/>
  <p:tag name="EE4P_AGENDAWIZARD_PROPERTIES" val="904.8554/135.25/8.45685/31.50472"/>
  <p:tag name="EE4P_AGENDAWIZARD_CONTENT" val="/84"/>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Topic"/>
  <p:tag name="EE4P_AGENDAWIZARD_CONTENT" val="/Supervised Online MVS with Depth Estimation"/>
  <p:tag name="EE4P_AGENDAWIZARD_PROPERTIES" val="77.00465/135.25/351.7772/31.50472"/>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1d209b26-2931-4e4f-845d-769be7532291_ItemNo"/>
  <p:tag name="EE4P_AGENDAWIZARD_CONTENT" val="/1"/>
  <p:tag name="EE4P_AGENDAWIZARD_PROPERTIES" val="40.49992/135.25/31.50472/31.50472"/>
</p:tagLst>
</file>

<file path=ppt/tags/tag8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2.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04"/>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Conclusion"/>
  <p:tag name="EE4P_AGENDAWIZARD_PROPERTIES" val="77.00465/317.7736/285.9168/31.50472"/>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79"/>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69"/>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None Depth Estimation"/>
  <p:tag name="EE4P_AGENDAWIZARD_PROPERTIES" val="77.00465/244.7642/285.9168/31.5047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33"/>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Depth Estimation"/>
  <p:tag name="EE4P_AGENDAWIZARD_PROPERTIES" val="77.00465/208.2594/285.9168/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Discussions"/>
  <p:tag name="EE4P_AGENDAWIZARD_PROPERTIES" val="77.00465/281.2689/285.9168/31.50472"/>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13"/>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Preliminaries"/>
  <p:tag name="EE4P_AGENDAWIZARD_PROPERTIES" val="77.00465/171.7547/285.9168/31.50472"/>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85.9168/31.50472"/>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4689</TotalTime>
  <Words>4489</Words>
  <Application>Microsoft Office PowerPoint</Application>
  <PresentationFormat>宽屏</PresentationFormat>
  <Paragraphs>920</Paragraphs>
  <Slides>105</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105</vt:i4>
      </vt:variant>
    </vt:vector>
  </HeadingPairs>
  <TitlesOfParts>
    <vt:vector size="114"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MVS</vt:lpstr>
      <vt:lpstr>MVS</vt:lpstr>
      <vt:lpstr>MVS</vt:lpstr>
      <vt:lpstr>Binocular Vision</vt:lpstr>
      <vt:lpstr>PowerPoint 演示文稿</vt:lpstr>
      <vt:lpstr>Active &amp; Passive Method</vt:lpstr>
      <vt:lpstr>Traditional MVS</vt:lpstr>
      <vt:lpstr>Traditional MVS Problem</vt:lpstr>
      <vt:lpstr>Learning Based Methods</vt:lpstr>
      <vt:lpstr>PowerPoint 演示文稿</vt:lpstr>
      <vt:lpstr>PowerPoint 演示文稿</vt:lpstr>
      <vt:lpstr>MVS</vt:lpstr>
      <vt:lpstr>PowerPoint 演示文稿</vt:lpstr>
      <vt:lpstr>Preliminaries</vt:lpstr>
      <vt:lpstr>Camera Calibration</vt:lpstr>
      <vt:lpstr>Preliminaries</vt:lpstr>
      <vt:lpstr>View Selection</vt:lpstr>
      <vt:lpstr>Preliminaries</vt:lpstr>
      <vt:lpstr>Multi-view Depth Estimation with Plane Sweep</vt:lpstr>
      <vt:lpstr>Multi-view Depth Estimation with Plane Sweep</vt:lpstr>
      <vt:lpstr>Multi-view Depth Estimation with Plane Sweep</vt:lpstr>
      <vt:lpstr>Preliminaries</vt:lpstr>
      <vt:lpstr>Depth Fusion</vt:lpstr>
      <vt:lpstr>Depth Fusion</vt:lpstr>
      <vt:lpstr>Preliminaries</vt:lpstr>
      <vt:lpstr>Datasets and Benchmarks</vt:lpstr>
      <vt:lpstr>Datasets and Benchmarks</vt:lpstr>
      <vt:lpstr>Preliminaries</vt:lpstr>
      <vt:lpstr>Evaluation Metrics</vt:lpstr>
      <vt:lpstr>Evaluation Metrics—2D Metrics</vt:lpstr>
      <vt:lpstr>Evaluation Metrics—2D Metrics</vt:lpstr>
      <vt:lpstr>MVS</vt:lpstr>
      <vt:lpstr>Depth Estimation</vt:lpstr>
      <vt:lpstr>MVS</vt:lpstr>
      <vt:lpstr>Supervised Method with Depth Estimation</vt:lpstr>
      <vt:lpstr>Supervised Depth Estimation</vt:lpstr>
      <vt:lpstr>Feature Extraction</vt:lpstr>
      <vt:lpstr>Supervised Depth Estimation</vt:lpstr>
      <vt:lpstr>Cost Volume Construction</vt:lpstr>
      <vt:lpstr>Cost Volume Construction—Online MVS</vt:lpstr>
      <vt:lpstr>Cost Volume Construction—Offline MVS</vt:lpstr>
      <vt:lpstr>Supervised Depth Estimation</vt:lpstr>
      <vt:lpstr>Cost Volume Regularization</vt:lpstr>
      <vt:lpstr>Cost Volume Regularization—Online MVS</vt:lpstr>
      <vt:lpstr>Cost Volume Regularization—Offline MVS</vt:lpstr>
      <vt:lpstr>Supervised Depth Estimation</vt:lpstr>
      <vt:lpstr>Iterative Update</vt:lpstr>
      <vt:lpstr>Supervised Depth Estimation</vt:lpstr>
      <vt:lpstr>Depth Estimation—Online MVS</vt:lpstr>
      <vt:lpstr>Depth Estimation—Offline MVS</vt:lpstr>
      <vt:lpstr>Supervised Depth Estimation</vt:lpstr>
      <vt:lpstr>Depth Refinement</vt:lpstr>
      <vt:lpstr>Supervised Depth Estimation</vt:lpstr>
      <vt:lpstr>Confidence Estimation</vt:lpstr>
      <vt:lpstr>Supervised Depth Estimation</vt:lpstr>
      <vt:lpstr>Loss Function—Online MVS</vt:lpstr>
      <vt:lpstr>Loss Function—Offline MVS</vt:lpstr>
      <vt:lpstr>MVS</vt:lpstr>
      <vt:lpstr>Unsupervised &amp; Semi-supervised Methods with Depth Estimation</vt:lpstr>
      <vt:lpstr>Unsupervised &amp; Semi-supervised Depth Estimation</vt:lpstr>
      <vt:lpstr>Photometric Consistency Assumption</vt:lpstr>
      <vt:lpstr>Unsupervised &amp; Semi-supervised Depth Estimation</vt:lpstr>
      <vt:lpstr>End-to-end Unsupervised Methods</vt:lpstr>
      <vt:lpstr>Unsupervised &amp; Semi-supervised Depth Estimation</vt:lpstr>
      <vt:lpstr>Multi-stage Unsupervised Methods</vt:lpstr>
      <vt:lpstr>Unsupervised &amp; Semi-supervised Depth Estimation</vt:lpstr>
      <vt:lpstr>Semi-supervised Methods</vt:lpstr>
      <vt:lpstr>MVS</vt:lpstr>
      <vt:lpstr>Learning-based MVS without Depth Estimation</vt:lpstr>
      <vt:lpstr>None Depth Estimation</vt:lpstr>
      <vt:lpstr>Voxel-based Methods</vt:lpstr>
      <vt:lpstr>None Depth Estimation</vt:lpstr>
      <vt:lpstr>NeRF-based Methods</vt:lpstr>
      <vt:lpstr>None Depth Estimation</vt:lpstr>
      <vt:lpstr>3D Gaussian Splatting-based Methods</vt:lpstr>
      <vt:lpstr>None Depth Estimation</vt:lpstr>
      <vt:lpstr>Large Feed-forward Methods</vt:lpstr>
      <vt:lpstr>MVS</vt:lpstr>
      <vt:lpstr>PowerPoint 演示文稿</vt:lpstr>
      <vt:lpstr>PowerPoint 演示文稿</vt:lpstr>
      <vt:lpstr>PowerPoint 演示文稿</vt:lpstr>
      <vt:lpstr>PowerPoint 演示文稿</vt:lpstr>
      <vt:lpstr>Discussions</vt:lpstr>
      <vt:lpstr>Supervised Online MVS with Depth Estimation</vt:lpstr>
      <vt:lpstr>Discussions</vt:lpstr>
      <vt:lpstr>Supervised Offline MVS with Depth Estimation</vt:lpstr>
      <vt:lpstr>Supervised Offline MVS with Depth Estimation —Benchmark Performance</vt:lpstr>
      <vt:lpstr>Supervised Offline MVS with Depth Estimation —Memory Consumption and Run-time</vt:lpstr>
      <vt:lpstr>Discussions</vt:lpstr>
      <vt:lpstr>Unsupervised MVS with Depth Estimation</vt:lpstr>
      <vt:lpstr>Discussions</vt:lpstr>
      <vt:lpstr>Learning-based MVS without Depth Estimation —Voxel-based Methods</vt:lpstr>
      <vt:lpstr>Learning-based MVS without Depth Estimation —NeRF-based Methods</vt:lpstr>
      <vt:lpstr>Learning-based MVS without Depth Estimation —3D Gaussian Splatting-based Methods</vt:lpstr>
      <vt:lpstr>Learning-based MVS without Depth Estimation —Large Feed-forward Methods</vt:lpstr>
      <vt:lpstr>Discussions</vt:lpstr>
      <vt:lpstr>Future Research Directions —Datasets and Benchmarks</vt:lpstr>
      <vt:lpstr>Future Research Directions —View Selection</vt:lpstr>
      <vt:lpstr>Future Research Directions —Depth Fusion</vt:lpstr>
      <vt:lpstr>Future Research Directions —Features</vt:lpstr>
      <vt:lpstr>Future Research Directions —Real-time and Memory Efficient Models</vt:lpstr>
      <vt:lpstr>Future Research Directions —Prior Assistance</vt:lpstr>
      <vt:lpstr>MVS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1876</cp:revision>
  <cp:lastPrinted>1999-12-31T16:00:00Z</cp:lastPrinted>
  <dcterms:created xsi:type="dcterms:W3CDTF">2024-08-29T02:15:38Z</dcterms:created>
  <dcterms:modified xsi:type="dcterms:W3CDTF">2024-12-28T12:43:53Z</dcterms:modified>
</cp:coreProperties>
</file>